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501" r:id="rId2"/>
    <p:sldId id="539" r:id="rId3"/>
    <p:sldId id="541" r:id="rId4"/>
    <p:sldId id="550" r:id="rId5"/>
    <p:sldId id="552" r:id="rId6"/>
    <p:sldId id="536" r:id="rId7"/>
    <p:sldId id="549" r:id="rId8"/>
    <p:sldId id="545" r:id="rId9"/>
    <p:sldId id="547" r:id="rId10"/>
    <p:sldId id="548" r:id="rId11"/>
    <p:sldId id="493" r:id="rId12"/>
    <p:sldId id="534" r:id="rId13"/>
    <p:sldId id="542" r:id="rId14"/>
    <p:sldId id="543" r:id="rId15"/>
    <p:sldId id="544" r:id="rId16"/>
    <p:sldId id="538" r:id="rId17"/>
    <p:sldId id="546" r:id="rId18"/>
    <p:sldId id="533" r:id="rId1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DA32"/>
    <a:srgbClr val="05385B"/>
    <a:srgbClr val="151C5E"/>
    <a:srgbClr val="111B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34" autoAdjust="0"/>
    <p:restoredTop sz="75294" autoAdjust="0"/>
  </p:normalViewPr>
  <p:slideViewPr>
    <p:cSldViewPr snapToGrid="0" snapToObjects="1">
      <p:cViewPr varScale="1">
        <p:scale>
          <a:sx n="65" d="100"/>
          <a:sy n="65" d="100"/>
        </p:scale>
        <p:origin x="564" y="60"/>
      </p:cViewPr>
      <p:guideLst>
        <p:guide orient="horz" pos="2160"/>
        <p:guide pos="3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8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C7FA13-E4E7-4929-BCF2-FB4CD8802182}" type="datetimeFigureOut">
              <a:rPr lang="lv-LV" smtClean="0"/>
              <a:t>2019.01.29.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BC6F6-0A85-4F9D-949A-4ADC70D5333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496605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5385F-DA0D-F74D-8C50-8637E2749B19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D23E6F-F9FD-1B44-83EC-FD49CA36E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48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23E6F-F9FD-1B44-83EC-FD49CA36EC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061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airBaltic Latvijas</a:t>
            </a:r>
            <a:r>
              <a:rPr lang="lv-LV" baseline="0" dirty="0" smtClean="0"/>
              <a:t> 100 </a:t>
            </a:r>
            <a:r>
              <a:rPr lang="lv-LV" baseline="0" dirty="0" err="1" smtClean="0"/>
              <a:t>gadei</a:t>
            </a:r>
            <a:r>
              <a:rPr lang="lv-LV" baseline="0" dirty="0" smtClean="0"/>
              <a:t> veltīja lidmašīnas krāsojumu Latvijas karoga krāsās. Pirmo reizi ieraugot, tas bija </a:t>
            </a:r>
            <a:r>
              <a:rPr lang="lv-LV" baseline="0" dirty="0" err="1" smtClean="0"/>
              <a:t>savoļņojošs</a:t>
            </a:r>
            <a:r>
              <a:rPr lang="lv-LV" baseline="0" dirty="0" smtClean="0"/>
              <a:t> moments.  RĪGA u.c. pilsētas.</a:t>
            </a:r>
          </a:p>
          <a:p>
            <a:r>
              <a:rPr lang="lv-LV" baseline="0" dirty="0" smtClean="0"/>
              <a:t>Īpašs projekts bija arī Pāvesta Franciska vizīte Baltijā.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23E6F-F9FD-1B44-83EC-FD49CA36EC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506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err="1" smtClean="0"/>
              <a:t>From</a:t>
            </a:r>
            <a:r>
              <a:rPr lang="lv-LV" dirty="0" smtClean="0"/>
              <a:t> 2018. </a:t>
            </a:r>
            <a:r>
              <a:rPr lang="lv-LV" dirty="0" err="1" smtClean="0"/>
              <a:t>October</a:t>
            </a:r>
            <a:r>
              <a:rPr lang="lv-LV" dirty="0" smtClean="0"/>
              <a:t> 15 </a:t>
            </a:r>
            <a:r>
              <a:rPr lang="lv-LV" dirty="0" err="1" smtClean="0"/>
              <a:t>new</a:t>
            </a:r>
            <a:r>
              <a:rPr lang="lv-LV" dirty="0" smtClean="0"/>
              <a:t>, </a:t>
            </a:r>
            <a:r>
              <a:rPr lang="lv-LV" dirty="0" err="1" smtClean="0"/>
              <a:t>improved</a:t>
            </a:r>
            <a:r>
              <a:rPr lang="lv-LV" dirty="0" smtClean="0"/>
              <a:t> </a:t>
            </a:r>
            <a:r>
              <a:rPr lang="lv-LV" dirty="0" err="1" smtClean="0"/>
              <a:t>uniforms</a:t>
            </a:r>
            <a:r>
              <a:rPr lang="lv-LV" dirty="0" smtClean="0"/>
              <a:t>. 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23E6F-F9FD-1B44-83EC-FD49CA36EC9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57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Gan</a:t>
            </a:r>
            <a:r>
              <a:rPr lang="lv-LV" baseline="0" dirty="0" smtClean="0"/>
              <a:t> </a:t>
            </a:r>
            <a:r>
              <a:rPr lang="lv-LV" baseline="0" dirty="0" err="1" smtClean="0"/>
              <a:t>Baltic</a:t>
            </a:r>
            <a:r>
              <a:rPr lang="lv-LV" baseline="0" dirty="0" smtClean="0"/>
              <a:t> </a:t>
            </a:r>
            <a:r>
              <a:rPr lang="lv-LV" baseline="0" dirty="0" err="1" smtClean="0"/>
              <a:t>Miles</a:t>
            </a:r>
            <a:r>
              <a:rPr lang="lv-LV" baseline="0" dirty="0" smtClean="0"/>
              <a:t>, gan PINS kartes joprojām strādā.</a:t>
            </a:r>
          </a:p>
          <a:p>
            <a:endParaRPr lang="lv-LV" baseline="0" dirty="0" smtClean="0"/>
          </a:p>
          <a:p>
            <a:r>
              <a:rPr lang="lv-LV" baseline="0" dirty="0" smtClean="0"/>
              <a:t>Aģentiem – X klases pieejamība </a:t>
            </a:r>
            <a:r>
              <a:rPr lang="lv-LV" baseline="0" dirty="0" err="1" smtClean="0"/>
              <a:t>ierobezota</a:t>
            </a:r>
            <a:r>
              <a:rPr lang="lv-LV" baseline="0" dirty="0" smtClean="0"/>
              <a:t>.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23E6F-F9FD-1B44-83EC-FD49CA36EC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19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Skaistie</a:t>
            </a:r>
            <a:r>
              <a:rPr lang="lv-LV" baseline="0" dirty="0" smtClean="0"/>
              <a:t> airBaltic </a:t>
            </a:r>
            <a:r>
              <a:rPr lang="lv-LV" baseline="0" dirty="0" smtClean="0"/>
              <a:t>kalendāri, kur 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modeļu veidolā iejūtas </a:t>
            </a:r>
            <a:r>
              <a:rPr lang="lv-LV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airBaltic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darbinieces. </a:t>
            </a:r>
            <a:r>
              <a:rPr lang="lv-LV" baseline="0" dirty="0" smtClean="0"/>
              <a:t>Visas </a:t>
            </a:r>
            <a:r>
              <a:rPr lang="lv-LV" baseline="0" dirty="0" smtClean="0"/>
              <a:t>tūrisma aģentūras neizdevās apciemot, bet kalendāri būs pieejami </a:t>
            </a:r>
            <a:r>
              <a:rPr lang="lv-LV" baseline="0" dirty="0" err="1" smtClean="0"/>
              <a:t>Balttour</a:t>
            </a:r>
            <a:r>
              <a:rPr lang="lv-LV" baseline="0" dirty="0" smtClean="0"/>
              <a:t> izstādē. 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23E6F-F9FD-1B44-83EC-FD49CA36EC9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103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airBaltic </a:t>
            </a:r>
            <a:r>
              <a:rPr lang="lv-LV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2018. gadā </a:t>
            </a:r>
            <a:r>
              <a:rPr lang="lv-LV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pārvadāja</a:t>
            </a:r>
            <a:r>
              <a:rPr lang="lv-LV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v-LV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rekordlielu </a:t>
            </a:r>
            <a:r>
              <a:rPr lang="lv-LV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pasažieru skaitu – 4,1 miljonu. 2 ar pusi reizes Latvijas iedzīvotāju skaits</a:t>
            </a:r>
            <a:endParaRPr lang="lv-LV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airBaltic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2018.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gadā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pārvadājusi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4 135 711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pasažierus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jeb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 17%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vairāk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nekā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pirms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gada</a:t>
            </a:r>
            <a:r>
              <a:rPr lang="lv-LV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lv-LV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2018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gadā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pārvadāto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pasažieru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skaits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laiku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lielākais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lidsabiedrības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vēsturē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23E6F-F9FD-1B44-83EC-FD49CA36EC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56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2019. </a:t>
            </a:r>
            <a:r>
              <a:rPr lang="en-US" sz="1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gadā</a:t>
            </a:r>
            <a:r>
              <a:rPr lang="en-US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mēs</a:t>
            </a:r>
            <a:r>
              <a:rPr lang="en-US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turpināsim</a:t>
            </a:r>
            <a:r>
              <a:rPr lang="en-US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augt</a:t>
            </a:r>
            <a:r>
              <a:rPr lang="en-US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atklājot</a:t>
            </a:r>
            <a:r>
              <a:rPr lang="en-US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vismaz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sešus</a:t>
            </a:r>
            <a:r>
              <a:rPr lang="en-US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jaunus</a:t>
            </a:r>
            <a:r>
              <a:rPr lang="en-US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maršrutus</a:t>
            </a:r>
            <a:r>
              <a:rPr lang="lv-LV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</a:t>
            </a:r>
            <a:r>
              <a:rPr lang="en-US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palielinot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pieejamo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sēdvietu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skaitu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uz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citiem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galamērķiem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No </a:t>
            </a:r>
            <a:r>
              <a:rPr lang="en-US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Rīgas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mēs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sāksim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lidojumus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uz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Dublinu</a:t>
            </a:r>
            <a:r>
              <a:rPr lang="en-US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Štutgarti</a:t>
            </a:r>
            <a:r>
              <a:rPr lang="en-US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Ļvovu</a:t>
            </a:r>
            <a:r>
              <a:rPr lang="en-US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lv-LV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Palielināsim savu </a:t>
            </a:r>
            <a:r>
              <a:rPr lang="en-US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klātbūtni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arī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Tallinā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sākot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lidojumus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uz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Malagu</a:t>
            </a:r>
            <a:r>
              <a:rPr lang="en-US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Briseli</a:t>
            </a:r>
            <a:r>
              <a:rPr lang="en-US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Kopenhāgenu</a:t>
            </a:r>
            <a:r>
              <a:rPr lang="lv-LV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lv-LV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 jaunas salas)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lv-LV" sz="14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lv-LV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Arī</a:t>
            </a:r>
            <a:r>
              <a:rPr lang="en-GB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šogad</a:t>
            </a:r>
            <a:r>
              <a:rPr lang="en-GB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mūsu</a:t>
            </a:r>
            <a:r>
              <a:rPr lang="en-GB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lidmašīnas</a:t>
            </a:r>
            <a:r>
              <a:rPr lang="en-GB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tiek</a:t>
            </a:r>
            <a:r>
              <a:rPr lang="en-GB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izmantotas</a:t>
            </a:r>
            <a:r>
              <a:rPr lang="en-GB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dažādiem</a:t>
            </a:r>
            <a:r>
              <a:rPr lang="en-GB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čarteru</a:t>
            </a:r>
            <a:r>
              <a:rPr lang="en-GB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lidojumiem</a:t>
            </a:r>
            <a:r>
              <a:rPr lang="en-GB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Starp</a:t>
            </a:r>
            <a:r>
              <a:rPr lang="en-GB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tiem</a:t>
            </a:r>
            <a:r>
              <a:rPr lang="en-GB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varu</a:t>
            </a:r>
            <a:r>
              <a:rPr lang="en-GB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izcelt</a:t>
            </a:r>
            <a:r>
              <a:rPr lang="en-GB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GB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minēt</a:t>
            </a:r>
            <a:r>
              <a:rPr lang="en-GB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mūsu</a:t>
            </a:r>
            <a:r>
              <a:rPr lang="en-GB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ilggadējo</a:t>
            </a:r>
            <a:r>
              <a:rPr lang="en-GB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sadarbības</a:t>
            </a:r>
            <a:r>
              <a:rPr lang="en-GB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partneri</a:t>
            </a:r>
            <a:r>
              <a:rPr lang="en-GB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Tez</a:t>
            </a:r>
            <a:r>
              <a:rPr lang="en-GB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tour.</a:t>
            </a:r>
            <a:endParaRPr lang="lv-LV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Šosezon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v-LV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 </a:t>
            </a:r>
            <a:r>
              <a:rPr lang="lv-LV" sz="1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Teztour</a:t>
            </a:r>
            <a:r>
              <a:rPr lang="lv-LV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izpildīsim</a:t>
            </a:r>
            <a:r>
              <a:rPr lang="en-US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lidojumus</a:t>
            </a:r>
            <a:r>
              <a:rPr lang="en-US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uz</a:t>
            </a:r>
            <a:r>
              <a:rPr lang="en-US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Turciju</a:t>
            </a:r>
            <a:r>
              <a:rPr lang="en-US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Grieķiju</a:t>
            </a:r>
            <a:r>
              <a:rPr lang="en-US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Itāliju</a:t>
            </a:r>
            <a:r>
              <a:rPr lang="en-US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Bulgāriju</a:t>
            </a:r>
            <a:r>
              <a:rPr lang="en-US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  <a:endParaRPr lang="lv-LV" sz="14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23E6F-F9FD-1B44-83EC-FD49CA36EC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23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23E6F-F9FD-1B44-83EC-FD49CA36EC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749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Būt par punktuālāko lidsabiedrību Eiropā ir patiesa atzinība lieliskajam komandas darbam. </a:t>
            </a:r>
            <a:r>
              <a:rPr lang="lv-LV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airBaltic</a:t>
            </a:r>
            <a:r>
              <a:rPr lang="lv-LV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globālo punktualitātes rādītāju sarakstu augšgalā atrodas jau pēdējos piecus gadus.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Tāpat arī </a:t>
            </a:r>
            <a:r>
              <a:rPr lang="lv-LV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airBaltic</a:t>
            </a:r>
            <a:r>
              <a:rPr lang="lv-LV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v-LV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otro gadu pēc kārtas saņems </a:t>
            </a:r>
            <a:r>
              <a:rPr lang="lv-LV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Air</a:t>
            </a:r>
            <a:r>
              <a:rPr lang="lv-LV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Transport</a:t>
            </a:r>
            <a:r>
              <a:rPr lang="lv-LV" sz="1200" b="1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v-LV" sz="1200" b="1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</a:t>
            </a:r>
            <a:r>
              <a:rPr lang="lv-LV" sz="1200" b="1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(ATW)</a:t>
            </a:r>
            <a:r>
              <a:rPr lang="lv-LV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v-LV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Tirgus līdera </a:t>
            </a:r>
            <a:r>
              <a:rPr lang="lv-LV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balvu. Ir arī citas balvas – Labākais darba devējs, </a:t>
            </a:r>
            <a:r>
              <a:rPr lang="lv-LV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Dienas Biznesa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v-LV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 500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balva kā </a:t>
            </a:r>
            <a:r>
              <a:rPr lang="lv-LV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Eksportētājs ar lielāko eksporta izaugsmi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lv-LV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lv-LV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23E6F-F9FD-1B44-83EC-FD49CA36EC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07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99,52% pasažieru</a:t>
            </a:r>
            <a:r>
              <a:rPr lang="lv-LV" baseline="0" dirty="0" smtClean="0"/>
              <a:t> sasniedza savu galamērķi kā plānots. </a:t>
            </a:r>
            <a:r>
              <a:rPr lang="lv-LV" baseline="0" dirty="0" err="1" smtClean="0"/>
              <a:t>Facebook</a:t>
            </a:r>
            <a:r>
              <a:rPr lang="lv-LV" baseline="0" dirty="0" smtClean="0"/>
              <a:t> – ērts komunikācijas veids ar uzņēmumiem. Sekojiet arī mums sociālajos tīklos.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23E6F-F9FD-1B44-83EC-FD49CA36EC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798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AUH lidojam līdz Aprīļa beigām</a:t>
            </a:r>
          </a:p>
          <a:p>
            <a:r>
              <a:rPr lang="lv-LV" dirty="0" smtClean="0"/>
              <a:t>Grupām +19% pieaugums. Individuāla</a:t>
            </a:r>
            <a:r>
              <a:rPr lang="lv-LV" baseline="0" dirty="0" smtClean="0"/>
              <a:t> pieeja.</a:t>
            </a:r>
            <a:endParaRPr lang="lv-LV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23E6F-F9FD-1B44-83EC-FD49CA36EC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95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Tagad grupai</a:t>
            </a:r>
            <a:r>
              <a:rPr lang="lv-LV" baseline="0" dirty="0" smtClean="0"/>
              <a:t> vietas kopā iespējams pasūtīt pa 3eur</a:t>
            </a:r>
          </a:p>
          <a:p>
            <a:endParaRPr lang="lv-LV" baseline="0" dirty="0" smtClean="0"/>
          </a:p>
          <a:p>
            <a:r>
              <a:rPr lang="lv-LV" baseline="0" dirty="0" smtClean="0"/>
              <a:t>Ēdienu piedāvājums grupām – Tapas ar vīnu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23E6F-F9FD-1B44-83EC-FD49CA36EC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31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Jau kādu</a:t>
            </a:r>
            <a:r>
              <a:rPr lang="lv-LV" baseline="0" dirty="0" smtClean="0"/>
              <a:t> laiku atpakaļ IATA ieviesa jaunu apmaksas funkciju IATA </a:t>
            </a:r>
            <a:r>
              <a:rPr lang="lv-LV" baseline="0" dirty="0" err="1" smtClean="0"/>
              <a:t>EasyPay</a:t>
            </a:r>
            <a:r>
              <a:rPr lang="lv-LV" baseline="0" dirty="0" smtClean="0"/>
              <a:t>, kas ir noderīga jo īpaši non-IATA aģentūrām. Ātri, Droši, Vienkārši un Ērti! </a:t>
            </a:r>
            <a:r>
              <a:rPr lang="lv-LV" baseline="0" dirty="0" err="1" smtClean="0"/>
              <a:t>Balttour</a:t>
            </a:r>
            <a:r>
              <a:rPr lang="lv-LV" baseline="0" dirty="0" smtClean="0"/>
              <a:t> izstādē var uzzināt vairāk.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23E6F-F9FD-1B44-83EC-FD49CA36EC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2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8398565" cy="806448"/>
          </a:xfrm>
        </p:spPr>
        <p:txBody>
          <a:bodyPr/>
          <a:lstStyle/>
          <a:p>
            <a:r>
              <a:rPr lang="lv-LV" dirty="0" err="1" smtClean="0"/>
              <a:t>Click</a:t>
            </a:r>
            <a:r>
              <a:rPr lang="lv-LV" dirty="0" smtClean="0"/>
              <a:t> to </a:t>
            </a:r>
            <a:r>
              <a:rPr lang="lv-LV" dirty="0" err="1" smtClean="0"/>
              <a:t>edit</a:t>
            </a:r>
            <a:r>
              <a:rPr lang="lv-LV" dirty="0" smtClean="0"/>
              <a:t> </a:t>
            </a:r>
            <a:r>
              <a:rPr lang="lv-LV" dirty="0" err="1" smtClean="0"/>
              <a:t>Master</a:t>
            </a:r>
            <a:r>
              <a:rPr lang="lv-LV" dirty="0" smtClean="0"/>
              <a:t> </a:t>
            </a:r>
            <a:r>
              <a:rPr lang="lv-LV" dirty="0" err="1" smtClean="0"/>
              <a:t>title</a:t>
            </a:r>
            <a:r>
              <a:rPr lang="lv-LV" dirty="0" smtClean="0"/>
              <a:t> </a:t>
            </a:r>
            <a:r>
              <a:rPr lang="lv-LV" dirty="0" err="1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7325"/>
            <a:ext cx="10515600" cy="47196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50000"/>
              </a:lnSpc>
              <a:defRPr sz="240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50000"/>
              </a:lnSpc>
              <a:defRPr sz="240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50000"/>
              </a:lnSpc>
              <a:defRPr sz="240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50000"/>
              </a:lnSpc>
              <a:defRPr sz="24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lv-LV" dirty="0" err="1" smtClean="0"/>
              <a:t>Click</a:t>
            </a:r>
            <a:r>
              <a:rPr lang="lv-LV" dirty="0" smtClean="0"/>
              <a:t> to </a:t>
            </a:r>
            <a:r>
              <a:rPr lang="lv-LV" dirty="0" err="1" smtClean="0"/>
              <a:t>edit</a:t>
            </a:r>
            <a:r>
              <a:rPr lang="lv-LV" dirty="0" smtClean="0"/>
              <a:t> </a:t>
            </a:r>
            <a:r>
              <a:rPr lang="lv-LV" dirty="0" err="1" smtClean="0"/>
              <a:t>Master</a:t>
            </a:r>
            <a:r>
              <a:rPr lang="lv-LV" dirty="0" smtClean="0"/>
              <a:t> </a:t>
            </a:r>
            <a:r>
              <a:rPr lang="lv-LV" dirty="0" err="1" smtClean="0"/>
              <a:t>text</a:t>
            </a:r>
            <a:r>
              <a:rPr lang="lv-LV" dirty="0" smtClean="0"/>
              <a:t> </a:t>
            </a:r>
            <a:r>
              <a:rPr lang="lv-LV" dirty="0" err="1" smtClean="0"/>
              <a:t>styles</a:t>
            </a:r>
            <a:endParaRPr lang="lv-LV" dirty="0" smtClean="0"/>
          </a:p>
          <a:p>
            <a:pPr lvl="1"/>
            <a:r>
              <a:rPr lang="lv-LV" dirty="0" err="1" smtClean="0"/>
              <a:t>Second</a:t>
            </a:r>
            <a:r>
              <a:rPr lang="lv-LV" dirty="0" smtClean="0"/>
              <a:t> </a:t>
            </a:r>
            <a:r>
              <a:rPr lang="lv-LV" dirty="0" err="1" smtClean="0"/>
              <a:t>level</a:t>
            </a:r>
            <a:endParaRPr lang="lv-LV" dirty="0" smtClean="0"/>
          </a:p>
          <a:p>
            <a:pPr lvl="2"/>
            <a:r>
              <a:rPr lang="lv-LV" dirty="0" err="1" smtClean="0"/>
              <a:t>Third</a:t>
            </a:r>
            <a:r>
              <a:rPr lang="lv-LV" dirty="0" smtClean="0"/>
              <a:t> </a:t>
            </a:r>
            <a:r>
              <a:rPr lang="lv-LV" dirty="0" err="1" smtClean="0"/>
              <a:t>level</a:t>
            </a:r>
            <a:endParaRPr lang="lv-LV" dirty="0" smtClean="0"/>
          </a:p>
          <a:p>
            <a:pPr lvl="3"/>
            <a:r>
              <a:rPr lang="lv-LV" dirty="0" err="1" smtClean="0"/>
              <a:t>Fourth</a:t>
            </a:r>
            <a:r>
              <a:rPr lang="lv-LV" dirty="0" smtClean="0"/>
              <a:t> </a:t>
            </a:r>
            <a:r>
              <a:rPr lang="lv-LV" dirty="0" err="1" smtClean="0"/>
              <a:t>level</a:t>
            </a:r>
            <a:endParaRPr lang="lv-LV" dirty="0" smtClean="0"/>
          </a:p>
          <a:p>
            <a:pPr lvl="4"/>
            <a:r>
              <a:rPr lang="lv-LV" dirty="0" err="1" smtClean="0"/>
              <a:t>Fifth</a:t>
            </a:r>
            <a:r>
              <a:rPr lang="lv-LV" dirty="0" smtClean="0"/>
              <a:t> </a:t>
            </a:r>
            <a:r>
              <a:rPr lang="lv-LV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4C318C0-A9E8-4D40-A744-3A013C419A4F}" type="datetimeFigureOut">
              <a:rPr lang="en-US" smtClean="0"/>
              <a:pPr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B3ACA38-3A5B-054C-A437-7B27A2D57C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38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positio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3914" y="422278"/>
            <a:ext cx="8398565" cy="749298"/>
          </a:xfrm>
        </p:spPr>
        <p:txBody>
          <a:bodyPr/>
          <a:lstStyle/>
          <a:p>
            <a:r>
              <a:rPr lang="lv-LV" dirty="0" err="1" smtClean="0"/>
              <a:t>Example</a:t>
            </a:r>
            <a:r>
              <a:rPr lang="lv-LV" dirty="0" smtClean="0"/>
              <a:t> </a:t>
            </a:r>
            <a:r>
              <a:rPr lang="lv-LV" dirty="0" err="1" smtClean="0"/>
              <a:t>of</a:t>
            </a:r>
            <a:r>
              <a:rPr lang="lv-LV" dirty="0" smtClean="0"/>
              <a:t> </a:t>
            </a:r>
            <a:r>
              <a:rPr lang="lv-LV" dirty="0" err="1" smtClean="0"/>
              <a:t>Map</a:t>
            </a:r>
            <a:r>
              <a:rPr lang="lv-LV" dirty="0" smtClean="0"/>
              <a:t> </a:t>
            </a:r>
            <a:r>
              <a:rPr lang="lv-LV" dirty="0" err="1" smtClean="0"/>
              <a:t>Positioning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058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57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64848" y="5422904"/>
            <a:ext cx="8398565" cy="1325563"/>
          </a:xfrm>
        </p:spPr>
        <p:txBody>
          <a:bodyPr/>
          <a:lstStyle/>
          <a:p>
            <a:r>
              <a:rPr lang="lv-LV" dirty="0" err="1" smtClean="0"/>
              <a:t>Click</a:t>
            </a:r>
            <a:r>
              <a:rPr lang="lv-LV" dirty="0" smtClean="0"/>
              <a:t> to </a:t>
            </a:r>
            <a:r>
              <a:rPr lang="lv-LV" dirty="0" err="1" smtClean="0"/>
              <a:t>edit</a:t>
            </a:r>
            <a:r>
              <a:rPr lang="lv-LV" dirty="0" smtClean="0"/>
              <a:t> </a:t>
            </a:r>
            <a:r>
              <a:rPr lang="lv-LV" dirty="0" err="1" smtClean="0"/>
              <a:t>Master</a:t>
            </a:r>
            <a:r>
              <a:rPr lang="lv-LV" dirty="0" smtClean="0"/>
              <a:t> </a:t>
            </a:r>
            <a:r>
              <a:rPr lang="lv-LV" dirty="0" err="1" smtClean="0"/>
              <a:t>title</a:t>
            </a:r>
            <a:r>
              <a:rPr lang="lv-LV" dirty="0" smtClean="0"/>
              <a:t> </a:t>
            </a:r>
            <a:r>
              <a:rPr lang="lv-LV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903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4C318C0-A9E8-4D40-A744-3A013C419A4F}" type="datetimeFigureOut">
              <a:rPr lang="en-US" smtClean="0"/>
              <a:pPr/>
              <a:t>1/29/2019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B3ACA38-3A5B-054C-A437-7B27A2D57C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gray">
          <a:xfrm>
            <a:off x="0" y="3003413"/>
            <a:ext cx="12192000" cy="857039"/>
          </a:xfrm>
          <a:prstGeom prst="rect">
            <a:avLst/>
          </a:prstGeom>
          <a:solidFill>
            <a:srgbClr val="C6D32D"/>
          </a:solidFill>
          <a:ln w="12700" algn="ctr">
            <a:noFill/>
            <a:miter lim="800000"/>
            <a:headEnd type="none" w="lg" len="lg"/>
            <a:tailEnd type="none" w="lg" len="lg"/>
          </a:ln>
          <a:effectLst/>
        </p:spPr>
        <p:txBody>
          <a:bodyPr wrap="square" lIns="422031" tIns="211015" bIns="211015" anchor="ctr">
            <a:spAutoFit/>
          </a:bodyPr>
          <a:lstStyle/>
          <a:p>
            <a:pPr>
              <a:spcBef>
                <a:spcPct val="20000"/>
              </a:spcBef>
            </a:pPr>
            <a:endParaRPr lang="en-US" sz="2800" b="1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003414"/>
            <a:ext cx="8398565" cy="857039"/>
          </a:xfrm>
        </p:spPr>
        <p:txBody>
          <a:bodyPr/>
          <a:lstStyle/>
          <a:p>
            <a:r>
              <a:rPr lang="lv-LV" dirty="0" err="1" smtClean="0"/>
              <a:t>Click</a:t>
            </a:r>
            <a:r>
              <a:rPr lang="lv-LV" dirty="0" smtClean="0"/>
              <a:t> to </a:t>
            </a:r>
            <a:r>
              <a:rPr lang="lv-LV" dirty="0" err="1" smtClean="0"/>
              <a:t>edit</a:t>
            </a:r>
            <a:r>
              <a:rPr lang="lv-LV" dirty="0" smtClean="0"/>
              <a:t> </a:t>
            </a:r>
            <a:r>
              <a:rPr lang="lv-LV" dirty="0" err="1" smtClean="0"/>
              <a:t>Master</a:t>
            </a:r>
            <a:r>
              <a:rPr lang="lv-LV" dirty="0" smtClean="0"/>
              <a:t> </a:t>
            </a:r>
            <a:r>
              <a:rPr lang="lv-LV" dirty="0" err="1" smtClean="0"/>
              <a:t>title</a:t>
            </a:r>
            <a:r>
              <a:rPr lang="lv-LV" dirty="0" smtClean="0"/>
              <a:t> </a:t>
            </a:r>
            <a:r>
              <a:rPr lang="lv-LV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739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ictures with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18C0-A9E8-4D40-A744-3A013C419A4F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CA38-3A5B-054C-A437-7B27A2D57CC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00" y="5672140"/>
            <a:ext cx="10515600" cy="58261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1pPr>
            <a:lvl2pPr marL="457178" indent="0">
              <a:buNone/>
              <a:defRPr>
                <a:latin typeface="Arial" charset="0"/>
                <a:ea typeface="Arial" charset="0"/>
                <a:cs typeface="Arial" charset="0"/>
              </a:defRPr>
            </a:lvl2pPr>
            <a:lvl3pPr marL="914354" indent="0">
              <a:buNone/>
              <a:defRPr>
                <a:latin typeface="Arial" charset="0"/>
                <a:ea typeface="Arial" charset="0"/>
                <a:cs typeface="Arial" charset="0"/>
              </a:defRPr>
            </a:lvl3pPr>
            <a:lvl4pPr marL="1371532" indent="0">
              <a:buNone/>
              <a:defRPr>
                <a:latin typeface="Arial" charset="0"/>
                <a:ea typeface="Arial" charset="0"/>
                <a:cs typeface="Arial" charset="0"/>
              </a:defRPr>
            </a:lvl4pPr>
            <a:lvl5pPr marL="1828709" indent="0">
              <a:buNone/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lv-LV" dirty="0" err="1" smtClean="0"/>
              <a:t>Click</a:t>
            </a:r>
            <a:r>
              <a:rPr lang="lv-LV" dirty="0" smtClean="0"/>
              <a:t> to </a:t>
            </a:r>
            <a:r>
              <a:rPr lang="lv-LV" dirty="0" err="1" smtClean="0"/>
              <a:t>edit</a:t>
            </a:r>
            <a:r>
              <a:rPr lang="lv-LV" dirty="0" smtClean="0"/>
              <a:t> </a:t>
            </a:r>
            <a:r>
              <a:rPr lang="lv-LV" dirty="0" err="1" smtClean="0"/>
              <a:t>Master</a:t>
            </a:r>
            <a:r>
              <a:rPr lang="lv-LV" dirty="0" smtClean="0"/>
              <a:t> </a:t>
            </a:r>
            <a:r>
              <a:rPr lang="lv-LV" dirty="0" err="1" smtClean="0"/>
              <a:t>text</a:t>
            </a:r>
            <a:r>
              <a:rPr lang="lv-LV" dirty="0" smtClean="0"/>
              <a:t> </a:t>
            </a:r>
            <a:r>
              <a:rPr lang="lv-LV" dirty="0" err="1" smtClean="0"/>
              <a:t>style</a:t>
            </a:r>
            <a:endParaRPr lang="lv-LV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838200" y="365128"/>
            <a:ext cx="8398565" cy="806448"/>
          </a:xfrm>
        </p:spPr>
        <p:txBody>
          <a:bodyPr/>
          <a:lstStyle/>
          <a:p>
            <a:r>
              <a:rPr lang="lv-LV" dirty="0" err="1" smtClean="0"/>
              <a:t>Example</a:t>
            </a:r>
            <a:r>
              <a:rPr lang="lv-LV" dirty="0" smtClean="0"/>
              <a:t> </a:t>
            </a:r>
            <a:r>
              <a:rPr lang="lv-LV" dirty="0" err="1" smtClean="0"/>
              <a:t>of</a:t>
            </a:r>
            <a:r>
              <a:rPr lang="lv-LV" dirty="0" smtClean="0"/>
              <a:t> </a:t>
            </a:r>
            <a:r>
              <a:rPr lang="lv-LV" dirty="0" err="1" smtClean="0"/>
              <a:t>One</a:t>
            </a:r>
            <a:r>
              <a:rPr lang="lv-LV" dirty="0" smtClean="0"/>
              <a:t>  Picture </a:t>
            </a:r>
            <a:r>
              <a:rPr lang="lv-LV" dirty="0" err="1" smtClean="0"/>
              <a:t>Exposure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039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8"/>
            <a:ext cx="8398565" cy="8064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lv-LV" dirty="0" err="1" smtClean="0"/>
              <a:t>Example</a:t>
            </a:r>
            <a:r>
              <a:rPr lang="lv-LV" dirty="0" smtClean="0"/>
              <a:t> </a:t>
            </a:r>
            <a:r>
              <a:rPr lang="lv-LV" dirty="0" err="1" smtClean="0"/>
              <a:t>of</a:t>
            </a:r>
            <a:r>
              <a:rPr lang="lv-LV" dirty="0" smtClean="0"/>
              <a:t> </a:t>
            </a:r>
            <a:r>
              <a:rPr lang="lv-LV" dirty="0" err="1" smtClean="0"/>
              <a:t>Two</a:t>
            </a:r>
            <a:r>
              <a:rPr lang="lv-LV" dirty="0" smtClean="0"/>
              <a:t> Picture </a:t>
            </a:r>
            <a:r>
              <a:rPr lang="lv-LV" dirty="0" err="1" smtClean="0"/>
              <a:t>Exposure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18C0-A9E8-4D40-A744-3A013C419A4F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CA38-3A5B-054C-A437-7B27A2D57CC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00" y="5159382"/>
            <a:ext cx="10515600" cy="10953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1pPr>
            <a:lvl2pPr marL="457178" indent="0">
              <a:buNone/>
              <a:defRPr>
                <a:latin typeface="Arial" charset="0"/>
                <a:ea typeface="Arial" charset="0"/>
                <a:cs typeface="Arial" charset="0"/>
              </a:defRPr>
            </a:lvl2pPr>
            <a:lvl3pPr marL="914354" indent="0">
              <a:buNone/>
              <a:defRPr>
                <a:latin typeface="Arial" charset="0"/>
                <a:ea typeface="Arial" charset="0"/>
                <a:cs typeface="Arial" charset="0"/>
              </a:defRPr>
            </a:lvl3pPr>
            <a:lvl4pPr marL="1371532" indent="0">
              <a:buNone/>
              <a:defRPr>
                <a:latin typeface="Arial" charset="0"/>
                <a:ea typeface="Arial" charset="0"/>
                <a:cs typeface="Arial" charset="0"/>
              </a:defRPr>
            </a:lvl4pPr>
            <a:lvl5pPr marL="1828709" indent="0">
              <a:buNone/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lv-LV" dirty="0" err="1" smtClean="0"/>
              <a:t>Click</a:t>
            </a:r>
            <a:r>
              <a:rPr lang="lv-LV" dirty="0" smtClean="0"/>
              <a:t> to </a:t>
            </a:r>
            <a:r>
              <a:rPr lang="lv-LV" dirty="0" err="1" smtClean="0"/>
              <a:t>edit</a:t>
            </a:r>
            <a:r>
              <a:rPr lang="lv-LV" dirty="0" smtClean="0"/>
              <a:t> </a:t>
            </a:r>
            <a:r>
              <a:rPr lang="lv-LV" dirty="0" err="1" smtClean="0"/>
              <a:t>Master</a:t>
            </a:r>
            <a:r>
              <a:rPr lang="lv-LV" dirty="0" smtClean="0"/>
              <a:t> </a:t>
            </a:r>
            <a:r>
              <a:rPr lang="lv-LV" dirty="0" err="1" smtClean="0"/>
              <a:t>text</a:t>
            </a:r>
            <a:r>
              <a:rPr lang="lv-LV" dirty="0" smtClean="0"/>
              <a:t> </a:t>
            </a:r>
            <a:r>
              <a:rPr lang="lv-LV" dirty="0" err="1" smtClean="0"/>
              <a:t>style</a:t>
            </a:r>
            <a:endParaRPr lang="lv-LV" dirty="0" smtClean="0"/>
          </a:p>
        </p:txBody>
      </p:sp>
    </p:spTree>
    <p:extLst>
      <p:ext uri="{BB962C8B-B14F-4D97-AF65-F5344CB8AC3E}">
        <p14:creationId xmlns:p14="http://schemas.microsoft.com/office/powerpoint/2010/main" val="805750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9"/>
            <a:ext cx="8398565" cy="79216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lv-LV" dirty="0" err="1" smtClean="0"/>
              <a:t>Example</a:t>
            </a:r>
            <a:r>
              <a:rPr lang="lv-LV" dirty="0" smtClean="0"/>
              <a:t> </a:t>
            </a:r>
            <a:r>
              <a:rPr lang="lv-LV" dirty="0" err="1" smtClean="0"/>
              <a:t>of</a:t>
            </a:r>
            <a:r>
              <a:rPr lang="lv-LV" dirty="0" smtClean="0"/>
              <a:t> </a:t>
            </a:r>
            <a:r>
              <a:rPr lang="lv-LV" dirty="0" err="1" smtClean="0"/>
              <a:t>Three</a:t>
            </a:r>
            <a:r>
              <a:rPr lang="lv-LV" dirty="0" smtClean="0"/>
              <a:t> Picture </a:t>
            </a:r>
            <a:r>
              <a:rPr lang="lv-LV" dirty="0" err="1" smtClean="0"/>
              <a:t>Exposure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18C0-A9E8-4D40-A744-3A013C419A4F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CA38-3A5B-054C-A437-7B27A2D57CC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4587482"/>
            <a:ext cx="10515600" cy="166727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1pPr>
            <a:lvl2pPr marL="457178" indent="0">
              <a:buNone/>
              <a:defRPr>
                <a:latin typeface="Arial" charset="0"/>
                <a:ea typeface="Arial" charset="0"/>
                <a:cs typeface="Arial" charset="0"/>
              </a:defRPr>
            </a:lvl2pPr>
            <a:lvl3pPr marL="914354" indent="0">
              <a:buNone/>
              <a:defRPr>
                <a:latin typeface="Arial" charset="0"/>
                <a:ea typeface="Arial" charset="0"/>
                <a:cs typeface="Arial" charset="0"/>
              </a:defRPr>
            </a:lvl3pPr>
            <a:lvl4pPr marL="1371532" indent="0">
              <a:buNone/>
              <a:defRPr>
                <a:latin typeface="Arial" charset="0"/>
                <a:ea typeface="Arial" charset="0"/>
                <a:cs typeface="Arial" charset="0"/>
              </a:defRPr>
            </a:lvl4pPr>
            <a:lvl5pPr marL="1828709" indent="0">
              <a:buNone/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lv-LV" dirty="0" err="1" smtClean="0"/>
              <a:t>Click</a:t>
            </a:r>
            <a:r>
              <a:rPr lang="lv-LV" dirty="0" smtClean="0"/>
              <a:t> to </a:t>
            </a:r>
            <a:r>
              <a:rPr lang="lv-LV" dirty="0" err="1" smtClean="0"/>
              <a:t>edit</a:t>
            </a:r>
            <a:r>
              <a:rPr lang="lv-LV" dirty="0" smtClean="0"/>
              <a:t> </a:t>
            </a:r>
            <a:r>
              <a:rPr lang="lv-LV" dirty="0" err="1" smtClean="0"/>
              <a:t>Master</a:t>
            </a:r>
            <a:r>
              <a:rPr lang="lv-LV" dirty="0" smtClean="0"/>
              <a:t> </a:t>
            </a:r>
            <a:r>
              <a:rPr lang="lv-LV" dirty="0" err="1" smtClean="0"/>
              <a:t>text</a:t>
            </a:r>
            <a:r>
              <a:rPr lang="lv-LV" dirty="0" smtClean="0"/>
              <a:t> </a:t>
            </a:r>
            <a:r>
              <a:rPr lang="lv-LV" dirty="0" err="1" smtClean="0"/>
              <a:t>style</a:t>
            </a:r>
            <a:endParaRPr lang="lv-LV" dirty="0" smtClean="0"/>
          </a:p>
        </p:txBody>
      </p:sp>
    </p:spTree>
    <p:extLst>
      <p:ext uri="{BB962C8B-B14F-4D97-AF65-F5344CB8AC3E}">
        <p14:creationId xmlns:p14="http://schemas.microsoft.com/office/powerpoint/2010/main" val="1605539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8"/>
            <a:ext cx="8398565" cy="820736"/>
          </a:xfrm>
        </p:spPr>
        <p:txBody>
          <a:bodyPr/>
          <a:lstStyle/>
          <a:p>
            <a:r>
              <a:rPr lang="lv-LV" dirty="0" err="1" smtClean="0"/>
              <a:t>Example</a:t>
            </a:r>
            <a:r>
              <a:rPr lang="lv-LV" dirty="0" smtClean="0"/>
              <a:t> </a:t>
            </a:r>
            <a:r>
              <a:rPr lang="lv-LV" dirty="0" err="1" smtClean="0"/>
              <a:t>of</a:t>
            </a:r>
            <a:r>
              <a:rPr lang="lv-LV" dirty="0" smtClean="0"/>
              <a:t> </a:t>
            </a:r>
            <a:r>
              <a:rPr lang="lv-LV" dirty="0" err="1" smtClean="0"/>
              <a:t>data</a:t>
            </a:r>
            <a:r>
              <a:rPr lang="lv-LV" dirty="0" smtClean="0"/>
              <a:t> </a:t>
            </a:r>
            <a:r>
              <a:rPr lang="lv-LV" dirty="0" err="1" smtClean="0"/>
              <a:t>table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18C0-A9E8-4D40-A744-3A013C419A4F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CA38-3A5B-054C-A437-7B27A2D57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05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ample of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8"/>
            <a:ext cx="8398565" cy="806448"/>
          </a:xfrm>
        </p:spPr>
        <p:txBody>
          <a:bodyPr/>
          <a:lstStyle/>
          <a:p>
            <a:r>
              <a:rPr lang="lv-LV" dirty="0" err="1" smtClean="0"/>
              <a:t>Example</a:t>
            </a:r>
            <a:r>
              <a:rPr lang="lv-LV" dirty="0" smtClean="0"/>
              <a:t> </a:t>
            </a:r>
            <a:r>
              <a:rPr lang="lv-LV" dirty="0" err="1" smtClean="0"/>
              <a:t>of</a:t>
            </a:r>
            <a:r>
              <a:rPr lang="lv-LV" dirty="0" smtClean="0"/>
              <a:t> </a:t>
            </a:r>
            <a:r>
              <a:rPr lang="lv-LV" dirty="0" err="1" smtClean="0"/>
              <a:t>Charts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18C0-A9E8-4D40-A744-3A013C419A4F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CA38-3A5B-054C-A437-7B27A2D57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13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18C0-A9E8-4D40-A744-3A013C419A4F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CA38-3A5B-054C-A437-7B27A2D57CC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8"/>
            <a:ext cx="8398565" cy="806448"/>
          </a:xfrm>
        </p:spPr>
        <p:txBody>
          <a:bodyPr/>
          <a:lstStyle/>
          <a:p>
            <a:r>
              <a:rPr lang="lv-LV" dirty="0" err="1" smtClean="0"/>
              <a:t>Example</a:t>
            </a:r>
            <a:r>
              <a:rPr lang="lv-LV" dirty="0" smtClean="0"/>
              <a:t> </a:t>
            </a:r>
            <a:r>
              <a:rPr lang="lv-LV" dirty="0" err="1" smtClean="0"/>
              <a:t>of</a:t>
            </a:r>
            <a:r>
              <a:rPr lang="lv-LV" dirty="0" smtClean="0"/>
              <a:t> </a:t>
            </a:r>
            <a:r>
              <a:rPr lang="lv-LV" dirty="0" err="1" smtClean="0"/>
              <a:t>Charts</a:t>
            </a:r>
            <a:r>
              <a:rPr lang="lv-LV" dirty="0" smtClean="0"/>
              <a:t> </a:t>
            </a:r>
            <a:r>
              <a:rPr lang="lv-LV" dirty="0" err="1" smtClean="0"/>
              <a:t>with</a:t>
            </a:r>
            <a:r>
              <a:rPr lang="lv-LV" dirty="0" smtClean="0"/>
              <a:t>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504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8398565" cy="779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dirty="0" err="1" smtClean="0"/>
              <a:t>Click</a:t>
            </a:r>
            <a:r>
              <a:rPr lang="lv-LV" dirty="0" smtClean="0"/>
              <a:t> to </a:t>
            </a:r>
            <a:r>
              <a:rPr lang="lv-LV" dirty="0" err="1" smtClean="0"/>
              <a:t>edit</a:t>
            </a:r>
            <a:r>
              <a:rPr lang="lv-LV" dirty="0" smtClean="0"/>
              <a:t> </a:t>
            </a:r>
            <a:r>
              <a:rPr lang="lv-LV" dirty="0" err="1" smtClean="0"/>
              <a:t>Master</a:t>
            </a:r>
            <a:r>
              <a:rPr lang="lv-LV" dirty="0" smtClean="0"/>
              <a:t> </a:t>
            </a:r>
            <a:r>
              <a:rPr lang="lv-LV" dirty="0" err="1" smtClean="0"/>
              <a:t>title</a:t>
            </a:r>
            <a:r>
              <a:rPr lang="lv-LV" dirty="0" smtClean="0"/>
              <a:t> </a:t>
            </a:r>
            <a:r>
              <a:rPr lang="lv-LV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 dirty="0" err="1" smtClean="0"/>
              <a:t>Click</a:t>
            </a:r>
            <a:r>
              <a:rPr lang="lv-LV" dirty="0" smtClean="0"/>
              <a:t> to </a:t>
            </a:r>
            <a:r>
              <a:rPr lang="lv-LV" dirty="0" err="1" smtClean="0"/>
              <a:t>edit</a:t>
            </a:r>
            <a:r>
              <a:rPr lang="lv-LV" dirty="0" smtClean="0"/>
              <a:t> </a:t>
            </a:r>
            <a:r>
              <a:rPr lang="lv-LV" dirty="0" err="1" smtClean="0"/>
              <a:t>Master</a:t>
            </a:r>
            <a:r>
              <a:rPr lang="lv-LV" dirty="0" smtClean="0"/>
              <a:t> </a:t>
            </a:r>
            <a:r>
              <a:rPr lang="lv-LV" dirty="0" err="1" smtClean="0"/>
              <a:t>text</a:t>
            </a:r>
            <a:r>
              <a:rPr lang="lv-LV" dirty="0" smtClean="0"/>
              <a:t> </a:t>
            </a:r>
            <a:r>
              <a:rPr lang="lv-LV" dirty="0" err="1" smtClean="0"/>
              <a:t>styles</a:t>
            </a:r>
            <a:endParaRPr lang="lv-LV" dirty="0" smtClean="0"/>
          </a:p>
          <a:p>
            <a:pPr lvl="1"/>
            <a:r>
              <a:rPr lang="lv-LV" dirty="0" err="1" smtClean="0"/>
              <a:t>Second</a:t>
            </a:r>
            <a:r>
              <a:rPr lang="lv-LV" dirty="0" smtClean="0"/>
              <a:t> </a:t>
            </a:r>
            <a:r>
              <a:rPr lang="lv-LV" dirty="0" err="1" smtClean="0"/>
              <a:t>level</a:t>
            </a:r>
            <a:endParaRPr lang="lv-LV" dirty="0" smtClean="0"/>
          </a:p>
          <a:p>
            <a:pPr lvl="2"/>
            <a:r>
              <a:rPr lang="lv-LV" dirty="0" err="1" smtClean="0"/>
              <a:t>Third</a:t>
            </a:r>
            <a:r>
              <a:rPr lang="lv-LV" dirty="0" smtClean="0"/>
              <a:t> </a:t>
            </a:r>
            <a:r>
              <a:rPr lang="lv-LV" dirty="0" err="1" smtClean="0"/>
              <a:t>level</a:t>
            </a:r>
            <a:endParaRPr lang="lv-LV" dirty="0" smtClean="0"/>
          </a:p>
          <a:p>
            <a:pPr lvl="3"/>
            <a:r>
              <a:rPr lang="lv-LV" dirty="0" err="1" smtClean="0"/>
              <a:t>Fourth</a:t>
            </a:r>
            <a:r>
              <a:rPr lang="lv-LV" dirty="0" smtClean="0"/>
              <a:t> </a:t>
            </a:r>
            <a:r>
              <a:rPr lang="lv-LV" dirty="0" err="1" smtClean="0"/>
              <a:t>level</a:t>
            </a:r>
            <a:endParaRPr lang="lv-LV" dirty="0" smtClean="0"/>
          </a:p>
          <a:p>
            <a:pPr lvl="4"/>
            <a:r>
              <a:rPr lang="lv-LV" dirty="0" err="1" smtClean="0"/>
              <a:t>Fifth</a:t>
            </a:r>
            <a:r>
              <a:rPr lang="lv-LV" dirty="0" smtClean="0"/>
              <a:t> </a:t>
            </a:r>
            <a:r>
              <a:rPr lang="lv-LV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318C0-A9E8-4D40-A744-3A013C419A4F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ACA38-3A5B-054C-A437-7B27A2D57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2" r:id="rId3"/>
    <p:sldLayoutId id="2147483667" r:id="rId4"/>
    <p:sldLayoutId id="2147483669" r:id="rId5"/>
    <p:sldLayoutId id="2147483668" r:id="rId6"/>
    <p:sldLayoutId id="2147483664" r:id="rId7"/>
    <p:sldLayoutId id="2147483665" r:id="rId8"/>
    <p:sldLayoutId id="2147483671" r:id="rId9"/>
    <p:sldLayoutId id="2147483666" r:id="rId10"/>
    <p:sldLayoutId id="2147483661" r:id="rId11"/>
  </p:sldLayoutIdLst>
  <p:timing>
    <p:tnLst>
      <p:par>
        <p:cTn id="1" dur="indefinite" restart="never" nodeType="tmRoot"/>
      </p:par>
    </p:tnLst>
  </p:timing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rgbClr val="111B39"/>
          </a:solidFill>
          <a:latin typeface="Arial" charset="0"/>
          <a:ea typeface="Arial" charset="0"/>
          <a:cs typeface="Arial" charset="0"/>
        </a:defRPr>
      </a:lvl1pPr>
    </p:titleStyle>
    <p:bodyStyle>
      <a:lvl1pPr marL="228589" indent="-228589" algn="l" defTabSz="914354" rtl="0" eaLnBrk="1" latinLnBrk="0" hangingPunct="1">
        <a:lnSpc>
          <a:spcPct val="150000"/>
        </a:lnSpc>
        <a:spcBef>
          <a:spcPts val="1000"/>
        </a:spcBef>
        <a:buFontTx/>
        <a:buBlip>
          <a:blip r:embed="rId14"/>
        </a:buBlip>
        <a:defRPr sz="2400" kern="1200">
          <a:solidFill>
            <a:srgbClr val="111B39"/>
          </a:solidFill>
          <a:latin typeface="Arial" charset="0"/>
          <a:ea typeface="Arial" charset="0"/>
          <a:cs typeface="Arial" charset="0"/>
        </a:defRPr>
      </a:lvl1pPr>
      <a:lvl2pPr marL="685766" indent="-228589" algn="l" defTabSz="914354" rtl="0" eaLnBrk="1" latinLnBrk="0" hangingPunct="1">
        <a:lnSpc>
          <a:spcPct val="150000"/>
        </a:lnSpc>
        <a:spcBef>
          <a:spcPts val="500"/>
        </a:spcBef>
        <a:buFontTx/>
        <a:buBlip>
          <a:blip r:embed="rId14"/>
        </a:buBlip>
        <a:defRPr sz="2400" kern="1200">
          <a:solidFill>
            <a:srgbClr val="111B39"/>
          </a:solidFill>
          <a:latin typeface="Arial" charset="0"/>
          <a:ea typeface="Arial" charset="0"/>
          <a:cs typeface="Arial" charset="0"/>
        </a:defRPr>
      </a:lvl2pPr>
      <a:lvl3pPr marL="1142942" indent="-228589" algn="l" defTabSz="914354" rtl="0" eaLnBrk="1" latinLnBrk="0" hangingPunct="1">
        <a:lnSpc>
          <a:spcPct val="150000"/>
        </a:lnSpc>
        <a:spcBef>
          <a:spcPts val="500"/>
        </a:spcBef>
        <a:buFontTx/>
        <a:buBlip>
          <a:blip r:embed="rId14"/>
        </a:buBlip>
        <a:defRPr sz="2400" kern="1200">
          <a:solidFill>
            <a:srgbClr val="111B39"/>
          </a:solidFill>
          <a:latin typeface="Arial" charset="0"/>
          <a:ea typeface="Arial" charset="0"/>
          <a:cs typeface="Arial" charset="0"/>
        </a:defRPr>
      </a:lvl3pPr>
      <a:lvl4pPr marL="1600120" indent="-228589" algn="l" defTabSz="914354" rtl="0" eaLnBrk="1" latinLnBrk="0" hangingPunct="1">
        <a:lnSpc>
          <a:spcPct val="150000"/>
        </a:lnSpc>
        <a:spcBef>
          <a:spcPts val="500"/>
        </a:spcBef>
        <a:buFontTx/>
        <a:buBlip>
          <a:blip r:embed="rId14"/>
        </a:buBlip>
        <a:defRPr sz="2400" kern="1200">
          <a:solidFill>
            <a:srgbClr val="111B39"/>
          </a:solidFill>
          <a:latin typeface="Arial" charset="0"/>
          <a:ea typeface="Arial" charset="0"/>
          <a:cs typeface="Arial" charset="0"/>
        </a:defRPr>
      </a:lvl4pPr>
      <a:lvl5pPr marL="2057298" indent="-228589" algn="l" defTabSz="914354" rtl="0" eaLnBrk="1" latinLnBrk="0" hangingPunct="1">
        <a:lnSpc>
          <a:spcPct val="150000"/>
        </a:lnSpc>
        <a:spcBef>
          <a:spcPts val="500"/>
        </a:spcBef>
        <a:buFontTx/>
        <a:buBlip>
          <a:blip r:embed="rId14"/>
        </a:buBlip>
        <a:defRPr sz="2400" kern="1200">
          <a:solidFill>
            <a:srgbClr val="111B39"/>
          </a:solidFill>
          <a:latin typeface="Arial" charset="0"/>
          <a:ea typeface="Arial" charset="0"/>
          <a:cs typeface="Arial" charset="0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800474" y="5422904"/>
            <a:ext cx="7234210" cy="1325563"/>
          </a:xfrm>
        </p:spPr>
        <p:txBody>
          <a:bodyPr/>
          <a:lstStyle/>
          <a:p>
            <a:r>
              <a:rPr lang="lv-LV" dirty="0" smtClean="0"/>
              <a:t>Sanda Teihmane, </a:t>
            </a:r>
            <a:r>
              <a:rPr lang="lv-LV" b="0" dirty="0" err="1" smtClean="0"/>
              <a:t>Key</a:t>
            </a:r>
            <a:r>
              <a:rPr lang="lv-LV" b="0" dirty="0" smtClean="0"/>
              <a:t> </a:t>
            </a:r>
            <a:r>
              <a:rPr lang="lv-LV" b="0" dirty="0" err="1" smtClean="0"/>
              <a:t>Account</a:t>
            </a:r>
            <a:r>
              <a:rPr lang="lv-LV" b="0" dirty="0" smtClean="0"/>
              <a:t> Manager</a:t>
            </a:r>
            <a:br>
              <a:rPr lang="lv-LV" b="0" dirty="0" smtClean="0"/>
            </a:br>
            <a:r>
              <a:rPr lang="en-US" b="0" dirty="0"/>
              <a:t>Baltics, East Europe and Middle East</a:t>
            </a:r>
            <a:endParaRPr lang="lv-LV" b="0" dirty="0"/>
          </a:p>
        </p:txBody>
      </p:sp>
    </p:spTree>
    <p:extLst>
      <p:ext uri="{BB962C8B-B14F-4D97-AF65-F5344CB8AC3E}">
        <p14:creationId xmlns:p14="http://schemas.microsoft.com/office/powerpoint/2010/main" val="307315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IATA </a:t>
            </a:r>
            <a:r>
              <a:rPr lang="lv-LV" dirty="0" err="1" smtClean="0"/>
              <a:t>EasyPay</a:t>
            </a:r>
            <a:r>
              <a:rPr lang="lv-LV" dirty="0" smtClean="0"/>
              <a:t>. </a:t>
            </a:r>
            <a:r>
              <a:rPr lang="lv-LV" dirty="0" err="1" smtClean="0"/>
              <a:t>Why</a:t>
            </a:r>
            <a:r>
              <a:rPr lang="lv-LV" dirty="0" smtClean="0"/>
              <a:t> to </a:t>
            </a:r>
            <a:r>
              <a:rPr lang="lv-LV" dirty="0" err="1" smtClean="0"/>
              <a:t>use</a:t>
            </a:r>
            <a:r>
              <a:rPr lang="lv-LV" dirty="0" smtClean="0"/>
              <a:t> it?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7325"/>
            <a:ext cx="8158316" cy="47196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IATA </a:t>
            </a:r>
            <a:r>
              <a:rPr lang="en-US" sz="2000" dirty="0" err="1"/>
              <a:t>EasyPay</a:t>
            </a:r>
            <a:r>
              <a:rPr lang="en-US" sz="2000" dirty="0"/>
              <a:t> provides travel agents with greater flexibility and new ways to work in the BSP. </a:t>
            </a:r>
            <a:endParaRPr lang="lv-LV" sz="2000" dirty="0" smtClean="0"/>
          </a:p>
          <a:p>
            <a:r>
              <a:rPr lang="en-US" sz="2000" dirty="0"/>
              <a:t>simplified accreditation with minimal financial </a:t>
            </a:r>
            <a:r>
              <a:rPr lang="en-US" sz="2000" dirty="0" smtClean="0"/>
              <a:t>requirements</a:t>
            </a:r>
            <a:endParaRPr lang="lv-LV" sz="2000" dirty="0" smtClean="0"/>
          </a:p>
          <a:p>
            <a:r>
              <a:rPr lang="en-US" sz="2000" dirty="0"/>
              <a:t>IATA </a:t>
            </a:r>
            <a:r>
              <a:rPr lang="en-US" sz="2000" dirty="0" err="1"/>
              <a:t>EasyPay</a:t>
            </a:r>
            <a:r>
              <a:rPr lang="en-US" sz="2000" dirty="0"/>
              <a:t> allows agents to reduce their financial security amounts with IATA</a:t>
            </a:r>
            <a:r>
              <a:rPr lang="en-US" sz="2000" dirty="0" smtClean="0"/>
              <a:t>.</a:t>
            </a:r>
            <a:endParaRPr lang="lv-LV" sz="2000" dirty="0" smtClean="0"/>
          </a:p>
          <a:p>
            <a:r>
              <a:rPr lang="lv-LV" sz="2000" dirty="0" smtClean="0"/>
              <a:t>It </a:t>
            </a:r>
            <a:r>
              <a:rPr lang="lv-LV" sz="2000" dirty="0" err="1" smtClean="0"/>
              <a:t>is</a:t>
            </a:r>
            <a:r>
              <a:rPr lang="lv-LV" sz="2000" dirty="0" smtClean="0"/>
              <a:t> </a:t>
            </a:r>
            <a:r>
              <a:rPr lang="en-US" sz="2000" dirty="0" smtClean="0"/>
              <a:t>simple </a:t>
            </a:r>
            <a:r>
              <a:rPr lang="en-US" sz="2000" dirty="0"/>
              <a:t>to use and there’s no cost to create or </a:t>
            </a:r>
            <a:r>
              <a:rPr lang="en-US" sz="2000" dirty="0" smtClean="0"/>
              <a:t>maintain </a:t>
            </a:r>
            <a:r>
              <a:rPr lang="en-US" sz="2000" dirty="0"/>
              <a:t>IATA </a:t>
            </a:r>
            <a:r>
              <a:rPr lang="en-US" sz="2000" dirty="0" err="1"/>
              <a:t>EasyPay</a:t>
            </a:r>
            <a:r>
              <a:rPr lang="en-US" sz="2000" dirty="0" smtClean="0"/>
              <a:t> </a:t>
            </a:r>
            <a:r>
              <a:rPr lang="en-US" sz="2000" dirty="0"/>
              <a:t>account</a:t>
            </a:r>
            <a:endParaRPr lang="lv-LV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749" y="988498"/>
            <a:ext cx="1387884" cy="12186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62540" y="5016162"/>
            <a:ext cx="42656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lv-LV" sz="1600" b="1" dirty="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rPr>
              <a:t>Ioannis MAVROEIDIS</a:t>
            </a:r>
          </a:p>
          <a:p>
            <a:r>
              <a:rPr lang="lv-LV" sz="1600" dirty="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rPr>
              <a:t>Aviation </a:t>
            </a:r>
            <a:r>
              <a:rPr lang="lv-LV" sz="1600" dirty="0" err="1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rPr>
              <a:t>Industry</a:t>
            </a:r>
            <a:r>
              <a:rPr lang="lv-LV" sz="1600" dirty="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lv-LV" sz="1600" dirty="0" err="1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rPr>
              <a:t>Analyst</a:t>
            </a:r>
            <a:endParaRPr lang="lv-LV" sz="1600" dirty="0">
              <a:solidFill>
                <a:srgbClr val="111B39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lv-LV" sz="1600" dirty="0" err="1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rPr>
              <a:t>Tel</a:t>
            </a:r>
            <a:r>
              <a:rPr lang="lv-LV" sz="1600" dirty="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rPr>
              <a:t>: + 46 84 700 234 | </a:t>
            </a:r>
            <a:r>
              <a:rPr lang="lv-LV" sz="1600" dirty="0" err="1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rPr>
              <a:t>Mob</a:t>
            </a:r>
            <a:r>
              <a:rPr lang="lv-LV" sz="1600" dirty="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rPr>
              <a:t>: +46 721 822 811</a:t>
            </a:r>
          </a:p>
          <a:p>
            <a:r>
              <a:rPr lang="lv-LV" sz="1600" dirty="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rPr>
              <a:t>mavroeidii@iata.org | www.iata.org </a:t>
            </a:r>
          </a:p>
          <a:p>
            <a:r>
              <a:rPr lang="lv-LV" sz="1600" dirty="0" err="1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rPr>
              <a:t>International</a:t>
            </a:r>
            <a:r>
              <a:rPr lang="lv-LV" sz="1600" dirty="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lv-LV" sz="1600" dirty="0" err="1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rPr>
              <a:t>Air</a:t>
            </a:r>
            <a:r>
              <a:rPr lang="lv-LV" sz="1600" dirty="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rPr>
              <a:t> Transport Association</a:t>
            </a:r>
          </a:p>
        </p:txBody>
      </p:sp>
    </p:spTree>
    <p:extLst>
      <p:ext uri="{BB962C8B-B14F-4D97-AF65-F5344CB8AC3E}">
        <p14:creationId xmlns:p14="http://schemas.microsoft.com/office/powerpoint/2010/main" val="394474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61575" y="6632347"/>
            <a:ext cx="2666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CDDA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200" y="2145890"/>
            <a:ext cx="6868800" cy="4739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66848" cy="429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69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61" y="0"/>
            <a:ext cx="54864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393" y="0"/>
            <a:ext cx="5486400" cy="6858000"/>
          </a:xfrm>
          <a:prstGeom prst="rect">
            <a:avLst/>
          </a:prstGeom>
        </p:spPr>
      </p:pic>
      <p:sp>
        <p:nvSpPr>
          <p:cNvPr id="6" name="Left-Right Arrow 5"/>
          <p:cNvSpPr/>
          <p:nvPr/>
        </p:nvSpPr>
        <p:spPr>
          <a:xfrm>
            <a:off x="4346345" y="4011561"/>
            <a:ext cx="3333136" cy="1651820"/>
          </a:xfrm>
          <a:prstGeom prst="leftRightArrow">
            <a:avLst/>
          </a:prstGeom>
          <a:solidFill>
            <a:srgbClr val="CDDA32"/>
          </a:solidFill>
          <a:ln w="19050">
            <a:solidFill>
              <a:srgbClr val="CDD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400" b="1" dirty="0" smtClean="0">
                <a:solidFill>
                  <a:schemeClr val="bg1"/>
                </a:solidFill>
              </a:rPr>
              <a:t>NEW </a:t>
            </a:r>
            <a:r>
              <a:rPr lang="lv-LV" sz="2400" b="1" dirty="0" err="1" smtClean="0">
                <a:solidFill>
                  <a:schemeClr val="bg1"/>
                </a:solidFill>
              </a:rPr>
              <a:t>uniforms</a:t>
            </a:r>
            <a:endParaRPr lang="lv-LV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8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474966" y="427988"/>
            <a:ext cx="7937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b="1" dirty="0" err="1" smtClean="0">
                <a:solidFill>
                  <a:srgbClr val="111B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lv-LV" sz="2800" b="1" dirty="0" smtClean="0">
                <a:solidFill>
                  <a:srgbClr val="111B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2800" b="1" dirty="0" err="1" smtClean="0">
                <a:solidFill>
                  <a:srgbClr val="111B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popular</a:t>
            </a:r>
            <a:r>
              <a:rPr lang="lv-LV" sz="2800" b="1" dirty="0" smtClean="0">
                <a:solidFill>
                  <a:srgbClr val="111B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2800" b="1" dirty="0" err="1" smtClean="0">
                <a:solidFill>
                  <a:srgbClr val="111B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On-board</a:t>
            </a:r>
            <a:r>
              <a:rPr lang="lv-LV" sz="2800" b="1" dirty="0" smtClean="0">
                <a:solidFill>
                  <a:srgbClr val="111B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sales: tea vs coffee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836" y="2670086"/>
            <a:ext cx="2683995" cy="2336271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733134" y="3075957"/>
            <a:ext cx="3112320" cy="1286934"/>
          </a:xfrm>
          <a:prstGeom prst="ellipse">
            <a:avLst/>
          </a:prstGeom>
          <a:solidFill>
            <a:srgbClr val="CDDA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3200" b="1" dirty="0" smtClean="0">
                <a:solidFill>
                  <a:srgbClr val="111B39"/>
                </a:solidFill>
              </a:rPr>
              <a:t>Tea:</a:t>
            </a:r>
          </a:p>
          <a:p>
            <a:pPr algn="ctr"/>
            <a:r>
              <a:rPr lang="lv-LV" sz="3200" b="1" dirty="0" err="1" smtClean="0">
                <a:solidFill>
                  <a:srgbClr val="111B39"/>
                </a:solidFill>
              </a:rPr>
              <a:t>Moscow</a:t>
            </a:r>
            <a:endParaRPr lang="en-US" sz="3200" b="1" dirty="0">
              <a:solidFill>
                <a:srgbClr val="111B39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928213" y="3075957"/>
            <a:ext cx="3112320" cy="1286934"/>
          </a:xfrm>
          <a:prstGeom prst="ellipse">
            <a:avLst/>
          </a:prstGeom>
          <a:solidFill>
            <a:srgbClr val="111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3200" b="1" dirty="0" err="1" smtClean="0">
                <a:solidFill>
                  <a:schemeClr val="bg1"/>
                </a:solidFill>
              </a:rPr>
              <a:t>Coffee</a:t>
            </a:r>
            <a:r>
              <a:rPr lang="lv-LV" sz="3200" b="1" dirty="0" smtClean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lv-LV" sz="3200" b="1" dirty="0" smtClean="0">
                <a:solidFill>
                  <a:schemeClr val="bg1"/>
                </a:solidFill>
              </a:rPr>
              <a:t>Tallinn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45454" y="1228028"/>
            <a:ext cx="4750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b="1" dirty="0" err="1" smtClean="0">
                <a:solidFill>
                  <a:srgbClr val="111B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Guess</a:t>
            </a:r>
            <a:r>
              <a:rPr lang="lv-LV" sz="2800" b="1" dirty="0" smtClean="0">
                <a:solidFill>
                  <a:srgbClr val="111B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lv-LV" sz="2800" b="1" dirty="0" err="1" smtClean="0">
                <a:solidFill>
                  <a:srgbClr val="111B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lv-LV" sz="2800" b="1" dirty="0" smtClean="0">
                <a:solidFill>
                  <a:srgbClr val="111B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2800" b="1" dirty="0" err="1" smtClean="0">
                <a:solidFill>
                  <a:srgbClr val="111B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route</a:t>
            </a:r>
            <a:r>
              <a:rPr lang="lv-LV" sz="2800" b="1" dirty="0" smtClean="0">
                <a:solidFill>
                  <a:srgbClr val="111B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?! </a:t>
            </a:r>
            <a:r>
              <a:rPr lang="lv-LV" sz="2800" b="1" dirty="0" smtClean="0">
                <a:solidFill>
                  <a:srgbClr val="111B3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lang="lv-LV" sz="2800" b="1" dirty="0" smtClean="0">
              <a:solidFill>
                <a:srgbClr val="111B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79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474966" y="427988"/>
            <a:ext cx="7937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b="1" dirty="0" err="1">
                <a:solidFill>
                  <a:srgbClr val="111B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lv-LV" sz="2800" b="1" dirty="0">
                <a:solidFill>
                  <a:srgbClr val="111B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2800" b="1" dirty="0" err="1">
                <a:solidFill>
                  <a:srgbClr val="111B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popular</a:t>
            </a:r>
            <a:r>
              <a:rPr lang="lv-LV" sz="2800" b="1" dirty="0">
                <a:solidFill>
                  <a:srgbClr val="111B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2800" b="1" dirty="0" err="1">
                <a:solidFill>
                  <a:srgbClr val="111B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On-board</a:t>
            </a:r>
            <a:r>
              <a:rPr lang="lv-LV" sz="2800" b="1" dirty="0">
                <a:solidFill>
                  <a:srgbClr val="111B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2800" b="1" dirty="0" smtClean="0">
                <a:solidFill>
                  <a:srgbClr val="111B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sales: soda vs water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090" y="3145246"/>
            <a:ext cx="1781175" cy="2333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284" y="2849971"/>
            <a:ext cx="1266825" cy="2628900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8412479" y="3545120"/>
            <a:ext cx="3112320" cy="1286934"/>
          </a:xfrm>
          <a:prstGeom prst="ellipse">
            <a:avLst/>
          </a:prstGeom>
          <a:solidFill>
            <a:srgbClr val="111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4400" b="1" dirty="0" smtClean="0">
                <a:solidFill>
                  <a:schemeClr val="bg1"/>
                </a:solidFill>
              </a:rPr>
              <a:t>Tallinn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05079" y="3545120"/>
            <a:ext cx="3112320" cy="1286934"/>
          </a:xfrm>
          <a:prstGeom prst="ellipse">
            <a:avLst/>
          </a:prstGeom>
          <a:solidFill>
            <a:srgbClr val="CDDA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4400" b="1" dirty="0" smtClean="0">
                <a:solidFill>
                  <a:srgbClr val="111B39"/>
                </a:solidFill>
              </a:rPr>
              <a:t>Oslo</a:t>
            </a:r>
            <a:endParaRPr lang="en-US" sz="4400" b="1" dirty="0">
              <a:solidFill>
                <a:srgbClr val="111B3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29956" y="3726922"/>
            <a:ext cx="101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5400" b="1" dirty="0" smtClean="0"/>
              <a:t>VS</a:t>
            </a:r>
            <a:endParaRPr lang="en-US" sz="5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845454" y="1228028"/>
            <a:ext cx="4750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b="1" dirty="0" err="1" smtClean="0">
                <a:solidFill>
                  <a:srgbClr val="111B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Guess</a:t>
            </a:r>
            <a:r>
              <a:rPr lang="lv-LV" sz="2800" b="1" dirty="0" smtClean="0">
                <a:solidFill>
                  <a:srgbClr val="111B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lv-LV" sz="2800" b="1" dirty="0" err="1" smtClean="0">
                <a:solidFill>
                  <a:srgbClr val="111B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lv-LV" sz="2800" b="1" dirty="0" smtClean="0">
                <a:solidFill>
                  <a:srgbClr val="111B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2800" b="1" dirty="0" err="1" smtClean="0">
                <a:solidFill>
                  <a:srgbClr val="111B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route</a:t>
            </a:r>
            <a:r>
              <a:rPr lang="lv-LV" sz="2800" b="1" dirty="0" smtClean="0">
                <a:solidFill>
                  <a:srgbClr val="111B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?! </a:t>
            </a:r>
            <a:r>
              <a:rPr lang="lv-LV" sz="2800" b="1" dirty="0" smtClean="0">
                <a:solidFill>
                  <a:srgbClr val="111B3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lv-LV" sz="2800" b="1" dirty="0" smtClean="0">
              <a:solidFill>
                <a:srgbClr val="111B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47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94956" y="381361"/>
            <a:ext cx="9393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b="1" dirty="0" err="1" smtClean="0">
                <a:solidFill>
                  <a:srgbClr val="111B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lv-LV" sz="2800" b="1" dirty="0" smtClean="0">
                <a:solidFill>
                  <a:srgbClr val="111B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2800" b="1" dirty="0" err="1" smtClean="0">
                <a:solidFill>
                  <a:srgbClr val="111B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popular</a:t>
            </a:r>
            <a:r>
              <a:rPr lang="lv-LV" sz="2800" b="1" dirty="0" smtClean="0">
                <a:solidFill>
                  <a:srgbClr val="111B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2800" b="1" dirty="0" err="1" smtClean="0">
                <a:solidFill>
                  <a:srgbClr val="111B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On-board</a:t>
            </a:r>
            <a:r>
              <a:rPr lang="lv-LV" sz="2800" b="1" dirty="0" smtClean="0">
                <a:solidFill>
                  <a:srgbClr val="111B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sales: beer vs strong alcohol</a:t>
            </a:r>
          </a:p>
        </p:txBody>
      </p:sp>
      <p:sp>
        <p:nvSpPr>
          <p:cNvPr id="24" name="Oval 23"/>
          <p:cNvSpPr/>
          <p:nvPr/>
        </p:nvSpPr>
        <p:spPr>
          <a:xfrm>
            <a:off x="8820017" y="3339152"/>
            <a:ext cx="3112320" cy="1286934"/>
          </a:xfrm>
          <a:prstGeom prst="ellipse">
            <a:avLst/>
          </a:prstGeom>
          <a:solidFill>
            <a:srgbClr val="111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4400" b="1" dirty="0" err="1" smtClean="0">
                <a:solidFill>
                  <a:schemeClr val="bg1"/>
                </a:solidFill>
              </a:rPr>
              <a:t>London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31673" y="3339152"/>
            <a:ext cx="3112320" cy="1286934"/>
          </a:xfrm>
          <a:prstGeom prst="ellipse">
            <a:avLst/>
          </a:prstGeom>
          <a:solidFill>
            <a:srgbClr val="CDDA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4400" b="1" dirty="0" err="1" smtClean="0">
                <a:solidFill>
                  <a:srgbClr val="111B39"/>
                </a:solidFill>
              </a:rPr>
              <a:t>London</a:t>
            </a:r>
            <a:endParaRPr lang="en-US" sz="4400" b="1" dirty="0">
              <a:solidFill>
                <a:srgbClr val="111B3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48709" y="3520954"/>
            <a:ext cx="101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5400" b="1" dirty="0" smtClean="0"/>
              <a:t>VS</a:t>
            </a:r>
            <a:endParaRPr lang="en-US" sz="5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845454" y="1228028"/>
            <a:ext cx="4750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b="1" dirty="0" err="1" smtClean="0">
                <a:solidFill>
                  <a:srgbClr val="111B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Guess</a:t>
            </a:r>
            <a:r>
              <a:rPr lang="lv-LV" sz="2800" b="1" dirty="0" smtClean="0">
                <a:solidFill>
                  <a:srgbClr val="111B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lv-LV" sz="2800" b="1" dirty="0" err="1" smtClean="0">
                <a:solidFill>
                  <a:srgbClr val="111B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lv-LV" sz="2800" b="1" dirty="0" smtClean="0">
                <a:solidFill>
                  <a:srgbClr val="111B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2800" b="1" dirty="0" err="1" smtClean="0">
                <a:solidFill>
                  <a:srgbClr val="111B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route</a:t>
            </a:r>
            <a:r>
              <a:rPr lang="lv-LV" sz="2800" b="1" dirty="0" smtClean="0">
                <a:solidFill>
                  <a:srgbClr val="111B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?! </a:t>
            </a:r>
            <a:r>
              <a:rPr lang="lv-LV" sz="2800" b="1" dirty="0" smtClean="0">
                <a:solidFill>
                  <a:srgbClr val="111B3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lv-LV" sz="2800" b="1" dirty="0" smtClean="0">
              <a:solidFill>
                <a:srgbClr val="111B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084" y="2074695"/>
            <a:ext cx="1381125" cy="3400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857" y="2276183"/>
            <a:ext cx="2009775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0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7938" y="2299063"/>
            <a:ext cx="3827418" cy="25472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332" y="2508069"/>
            <a:ext cx="3465039" cy="240356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4618" y="2508069"/>
            <a:ext cx="3788228" cy="2403565"/>
          </a:xfrm>
        </p:spPr>
      </p:pic>
      <p:sp>
        <p:nvSpPr>
          <p:cNvPr id="7" name="Content Placeholder 7"/>
          <p:cNvSpPr txBox="1">
            <a:spLocks/>
          </p:cNvSpPr>
          <p:nvPr/>
        </p:nvSpPr>
        <p:spPr>
          <a:xfrm>
            <a:off x="1080350" y="5436234"/>
            <a:ext cx="1858792" cy="673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Blip>
                <a:blip r:embed="rId6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766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6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942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6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120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6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298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6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 err="1" smtClean="0"/>
              <a:t>Club</a:t>
            </a:r>
            <a:r>
              <a:rPr lang="lv-LV" dirty="0" smtClean="0"/>
              <a:t> </a:t>
            </a:r>
            <a:r>
              <a:rPr lang="lv-LV" dirty="0" err="1" smtClean="0"/>
              <a:t>leve</a:t>
            </a:r>
            <a:r>
              <a:rPr lang="lv-LV" dirty="0" err="1"/>
              <a:t>l</a:t>
            </a:r>
            <a:endParaRPr lang="lv-LV" dirty="0" smtClean="0"/>
          </a:p>
        </p:txBody>
      </p:sp>
      <p:sp>
        <p:nvSpPr>
          <p:cNvPr id="8" name="Content Placeholder 7"/>
          <p:cNvSpPr txBox="1">
            <a:spLocks/>
          </p:cNvSpPr>
          <p:nvPr/>
        </p:nvSpPr>
        <p:spPr>
          <a:xfrm>
            <a:off x="4723973" y="5419723"/>
            <a:ext cx="2460598" cy="673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Blip>
                <a:blip r:embed="rId6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766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6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942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6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120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6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298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6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 err="1" smtClean="0"/>
              <a:t>Executive</a:t>
            </a:r>
            <a:r>
              <a:rPr lang="lv-LV" dirty="0" smtClean="0"/>
              <a:t> </a:t>
            </a:r>
            <a:r>
              <a:rPr lang="lv-LV" dirty="0" err="1" smtClean="0"/>
              <a:t>leve</a:t>
            </a:r>
            <a:r>
              <a:rPr lang="lv-LV" dirty="0" err="1"/>
              <a:t>l</a:t>
            </a:r>
            <a:endParaRPr lang="lv-LV" dirty="0" smtClean="0"/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8442533" y="5436234"/>
            <a:ext cx="2460598" cy="673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Blip>
                <a:blip r:embed="rId6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766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6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942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6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120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6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298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6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 smtClean="0"/>
              <a:t>VIP </a:t>
            </a:r>
            <a:r>
              <a:rPr lang="lv-LV" dirty="0" err="1" smtClean="0"/>
              <a:t>leve</a:t>
            </a:r>
            <a:r>
              <a:rPr lang="lv-LV" dirty="0" err="1"/>
              <a:t>l</a:t>
            </a:r>
            <a:endParaRPr lang="lv-LV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452" y="0"/>
            <a:ext cx="4122390" cy="154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4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369" y="0"/>
            <a:ext cx="6915631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15" y="3459265"/>
            <a:ext cx="4998139" cy="3398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15" y="0"/>
            <a:ext cx="4998139" cy="333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8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4252"/>
            <a:ext cx="4859079" cy="48590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939" y="0"/>
            <a:ext cx="4710223" cy="47102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162" y="1924493"/>
            <a:ext cx="4518838" cy="451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0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311632" cy="692529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42452" y="4055205"/>
            <a:ext cx="2831690" cy="2684808"/>
          </a:xfrm>
          <a:prstGeom prst="ellipse">
            <a:avLst/>
          </a:prstGeom>
          <a:solidFill>
            <a:srgbClr val="CDDA32"/>
          </a:solidFill>
          <a:ln>
            <a:solidFill>
              <a:srgbClr val="CDD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800" b="1" dirty="0" smtClean="0">
                <a:solidFill>
                  <a:schemeClr val="bg1"/>
                </a:solidFill>
              </a:rPr>
              <a:t>First </a:t>
            </a:r>
            <a:r>
              <a:rPr lang="lv-LV" sz="2800" b="1" dirty="0" err="1" smtClean="0">
                <a:solidFill>
                  <a:schemeClr val="bg1"/>
                </a:solidFill>
              </a:rPr>
              <a:t>time</a:t>
            </a:r>
            <a:r>
              <a:rPr lang="lv-LV" sz="2800" b="1" dirty="0" smtClean="0">
                <a:solidFill>
                  <a:schemeClr val="bg1"/>
                </a:solidFill>
              </a:rPr>
              <a:t> </a:t>
            </a:r>
            <a:r>
              <a:rPr lang="lv-LV" sz="2800" b="1" dirty="0" err="1" smtClean="0">
                <a:solidFill>
                  <a:schemeClr val="bg1"/>
                </a:solidFill>
              </a:rPr>
              <a:t>in</a:t>
            </a:r>
            <a:r>
              <a:rPr lang="lv-LV" sz="2800" b="1" dirty="0" smtClean="0">
                <a:solidFill>
                  <a:schemeClr val="bg1"/>
                </a:solidFill>
              </a:rPr>
              <a:t> airBaltic </a:t>
            </a:r>
            <a:r>
              <a:rPr lang="lv-LV" sz="2800" b="1" dirty="0" err="1" smtClean="0">
                <a:solidFill>
                  <a:schemeClr val="bg1"/>
                </a:solidFill>
              </a:rPr>
              <a:t>history</a:t>
            </a:r>
            <a:r>
              <a:rPr lang="lv-LV" sz="2800" b="1" dirty="0" smtClean="0">
                <a:solidFill>
                  <a:schemeClr val="bg1"/>
                </a:solidFill>
              </a:rPr>
              <a:t>!</a:t>
            </a:r>
            <a:endParaRPr lang="lv-LV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38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6736" y="0"/>
            <a:ext cx="3390900" cy="14192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7" y="170121"/>
            <a:ext cx="12150543" cy="632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3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 smtClean="0"/>
              <a:t>Improved</a:t>
            </a:r>
            <a:r>
              <a:rPr lang="lv-LV" dirty="0" smtClean="0"/>
              <a:t> </a:t>
            </a:r>
            <a:r>
              <a:rPr lang="lv-LV" dirty="0" err="1" smtClean="0"/>
              <a:t>product</a:t>
            </a:r>
            <a:r>
              <a:rPr lang="lv-LV" dirty="0" smtClean="0"/>
              <a:t> </a:t>
            </a:r>
            <a:r>
              <a:rPr lang="lv-LV" dirty="0" err="1" smtClean="0"/>
              <a:t>on</a:t>
            </a:r>
            <a:r>
              <a:rPr lang="lv-LV" dirty="0" smtClean="0"/>
              <a:t> </a:t>
            </a:r>
            <a:r>
              <a:rPr lang="lv-LV" dirty="0" err="1" smtClean="0"/>
              <a:t>many</a:t>
            </a:r>
            <a:r>
              <a:rPr lang="lv-LV" dirty="0" smtClean="0"/>
              <a:t> </a:t>
            </a:r>
            <a:r>
              <a:rPr lang="lv-LV" dirty="0" err="1" smtClean="0"/>
              <a:t>routes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57324"/>
            <a:ext cx="5247969" cy="5253191"/>
          </a:xfrm>
        </p:spPr>
        <p:txBody>
          <a:bodyPr>
            <a:noAutofit/>
          </a:bodyPr>
          <a:lstStyle/>
          <a:p>
            <a:r>
              <a:rPr lang="en-US" sz="1800" b="1" dirty="0" smtClean="0"/>
              <a:t>AMS</a:t>
            </a:r>
            <a:r>
              <a:rPr lang="en-US" sz="1800" dirty="0" smtClean="0"/>
              <a:t> </a:t>
            </a:r>
            <a:r>
              <a:rPr lang="en-US" sz="1800" dirty="0"/>
              <a:t>– add BT617/618 on D7 23JUN-20OCT and BT619/620 on D6 </a:t>
            </a:r>
            <a:r>
              <a:rPr lang="en-US" sz="1800" dirty="0" smtClean="0"/>
              <a:t>22JUN-26OCT</a:t>
            </a:r>
            <a:endParaRPr lang="lv-LV" sz="1800" dirty="0" smtClean="0"/>
          </a:p>
          <a:p>
            <a:r>
              <a:rPr lang="en-US" sz="1800" b="1" dirty="0" smtClean="0"/>
              <a:t>CTA </a:t>
            </a:r>
            <a:r>
              <a:rPr lang="en-US" sz="1800" b="1" dirty="0"/>
              <a:t>– add BT639/640 on D2 </a:t>
            </a:r>
            <a:r>
              <a:rPr lang="en-US" sz="1800" b="1" dirty="0" smtClean="0"/>
              <a:t>07MAY-24SEP</a:t>
            </a:r>
            <a:endParaRPr lang="lv-LV" sz="1800" b="1" dirty="0" smtClean="0"/>
          </a:p>
          <a:p>
            <a:r>
              <a:rPr lang="en-US" sz="1800" b="1" dirty="0"/>
              <a:t>FCO</a:t>
            </a:r>
            <a:r>
              <a:rPr lang="en-US" sz="1800" dirty="0"/>
              <a:t> – add BT633/634 on D2 </a:t>
            </a:r>
            <a:r>
              <a:rPr lang="en-US" sz="1800" dirty="0" smtClean="0"/>
              <a:t>02APR-22OCT</a:t>
            </a:r>
            <a:endParaRPr lang="lv-LV" sz="1800" dirty="0" smtClean="0"/>
          </a:p>
          <a:p>
            <a:r>
              <a:rPr lang="en-US" sz="1800" b="1" dirty="0" smtClean="0"/>
              <a:t>HEL</a:t>
            </a:r>
            <a:r>
              <a:rPr lang="en-US" sz="1800" dirty="0" smtClean="0"/>
              <a:t> </a:t>
            </a:r>
            <a:r>
              <a:rPr lang="en-US" sz="1800" dirty="0"/>
              <a:t>– </a:t>
            </a:r>
            <a:r>
              <a:rPr lang="en-US" sz="1800" b="1" dirty="0"/>
              <a:t>add BT301 RIX-HEL on D7 and BT326 HEL-RIX on D7, </a:t>
            </a:r>
            <a:endParaRPr lang="lv-LV" sz="1800" b="1" dirty="0" smtClean="0"/>
          </a:p>
          <a:p>
            <a:r>
              <a:rPr lang="en-US" sz="1800" b="1" dirty="0" smtClean="0"/>
              <a:t>KBP</a:t>
            </a:r>
            <a:r>
              <a:rPr lang="en-US" sz="1800" dirty="0" smtClean="0"/>
              <a:t> </a:t>
            </a:r>
            <a:r>
              <a:rPr lang="en-US" sz="1800" dirty="0"/>
              <a:t>– equipment upgraded from DH4 to 737 for BT404/5 as of </a:t>
            </a:r>
            <a:r>
              <a:rPr lang="en-US" sz="1800" dirty="0" smtClean="0"/>
              <a:t>JUN</a:t>
            </a:r>
            <a:endParaRPr lang="lv-LV" sz="1800" dirty="0" smtClean="0"/>
          </a:p>
          <a:p>
            <a:r>
              <a:rPr lang="en-US" sz="1800" b="1" dirty="0" smtClean="0"/>
              <a:t>KEF </a:t>
            </a:r>
            <a:r>
              <a:rPr lang="en-US" sz="1800" b="1" dirty="0"/>
              <a:t>– add BT169/170 on D1 </a:t>
            </a:r>
            <a:r>
              <a:rPr lang="en-US" sz="1800" b="1" dirty="0" smtClean="0"/>
              <a:t>03JUN-26AUG</a:t>
            </a:r>
            <a:endParaRPr lang="lv-LV" sz="1800" b="1" dirty="0" smtClean="0"/>
          </a:p>
          <a:p>
            <a:r>
              <a:rPr lang="en-US" sz="1800" b="1" dirty="0" smtClean="0"/>
              <a:t>LCA </a:t>
            </a:r>
            <a:r>
              <a:rPr lang="en-US" sz="1800" b="1" dirty="0"/>
              <a:t>– add BT657/658 on D4/5 </a:t>
            </a:r>
            <a:r>
              <a:rPr lang="en-US" sz="1800" b="1" dirty="0" smtClean="0"/>
              <a:t>06JUN-29AUG</a:t>
            </a:r>
            <a:endParaRPr lang="lv-LV" sz="1800" b="1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422490" y="1457325"/>
            <a:ext cx="6769510" cy="5680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766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942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120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298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/>
              <a:t>LED</a:t>
            </a:r>
            <a:r>
              <a:rPr lang="en-US" sz="1800" dirty="0" smtClean="0"/>
              <a:t> – add BT442 on D7 and BT447 on D7, BT446/7 upgraded to 737</a:t>
            </a:r>
            <a:endParaRPr lang="lv-LV" sz="1800" dirty="0" smtClean="0"/>
          </a:p>
          <a:p>
            <a:r>
              <a:rPr lang="en-US" sz="1800" b="1" dirty="0" smtClean="0"/>
              <a:t>MAD – add BT685/686 on D5 03MAY-25OCT</a:t>
            </a:r>
            <a:endParaRPr lang="lv-LV" sz="1800" b="1" dirty="0" smtClean="0"/>
          </a:p>
          <a:p>
            <a:r>
              <a:rPr lang="en-US" sz="1800" b="1" dirty="0" smtClean="0"/>
              <a:t>MSQ</a:t>
            </a:r>
            <a:r>
              <a:rPr lang="en-US" sz="1800" dirty="0" smtClean="0"/>
              <a:t> – add BT412/413 on D4</a:t>
            </a:r>
            <a:endParaRPr lang="lv-LV" sz="1800" dirty="0" smtClean="0"/>
          </a:p>
          <a:p>
            <a:r>
              <a:rPr lang="en-US" sz="1800" b="1" dirty="0" smtClean="0"/>
              <a:t>ODS – add BT410/411 on D3/4 05JUN-28AUG, all remaining DH4 flights upgraded to 737</a:t>
            </a:r>
            <a:endParaRPr lang="lv-LV" sz="1800" b="1" dirty="0" smtClean="0"/>
          </a:p>
          <a:p>
            <a:r>
              <a:rPr lang="en-US" sz="1800" b="1" dirty="0" smtClean="0"/>
              <a:t>OLB</a:t>
            </a:r>
            <a:r>
              <a:rPr lang="en-US" sz="1800" dirty="0" smtClean="0"/>
              <a:t> – add BT655/656 on D4 06JUN-29AUG </a:t>
            </a:r>
            <a:endParaRPr lang="lv-LV" sz="1800" dirty="0" smtClean="0"/>
          </a:p>
          <a:p>
            <a:r>
              <a:rPr lang="en-US" sz="1800" b="1" dirty="0" smtClean="0"/>
              <a:t>PRG</a:t>
            </a:r>
            <a:r>
              <a:rPr lang="en-US" sz="1800" dirty="0" smtClean="0"/>
              <a:t> – BT479/480 D246 upgraded to 737/CS3 </a:t>
            </a:r>
            <a:endParaRPr lang="lv-LV" sz="1800" dirty="0" smtClean="0"/>
          </a:p>
          <a:p>
            <a:r>
              <a:rPr lang="en-US" sz="1800" b="1" dirty="0" smtClean="0"/>
              <a:t>SVO</a:t>
            </a:r>
            <a:r>
              <a:rPr lang="en-US" sz="1800" dirty="0" smtClean="0"/>
              <a:t> – add BT422/423 on D6, BT424 on D7 and BT427 on </a:t>
            </a:r>
            <a:r>
              <a:rPr lang="en-US" sz="1800" dirty="0" smtClean="0"/>
              <a:t>D7</a:t>
            </a:r>
            <a:endParaRPr lang="lv-LV" sz="1800" dirty="0" smtClean="0"/>
          </a:p>
          <a:p>
            <a:r>
              <a:rPr lang="lv-LV" sz="1800" b="1" dirty="0" smtClean="0"/>
              <a:t>LPX</a:t>
            </a:r>
            <a:r>
              <a:rPr lang="lv-LV" sz="1800" dirty="0" smtClean="0"/>
              <a:t> - </a:t>
            </a:r>
            <a:r>
              <a:rPr lang="en-US" sz="1800" dirty="0" smtClean="0"/>
              <a:t> </a:t>
            </a:r>
            <a:r>
              <a:rPr lang="en-US" sz="1800" dirty="0"/>
              <a:t>from 3x weekly to 5x weekly starting on 31Mar2019</a:t>
            </a:r>
            <a:endParaRPr lang="lv-LV" sz="1800" dirty="0" smtClean="0"/>
          </a:p>
        </p:txBody>
      </p:sp>
    </p:spTree>
    <p:extLst>
      <p:ext uri="{BB962C8B-B14F-4D97-AF65-F5344CB8AC3E}">
        <p14:creationId xmlns:p14="http://schemas.microsoft.com/office/powerpoint/2010/main" val="53486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0236" y="365128"/>
            <a:ext cx="8398565" cy="806448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151C5E"/>
                </a:solidFill>
                <a:latin typeface="Arial" charset="0"/>
                <a:ea typeface="Arial" charset="0"/>
                <a:cs typeface="Arial" charset="0"/>
              </a:rPr>
              <a:t>Destinations </a:t>
            </a:r>
            <a:r>
              <a:rPr lang="lv-LV" sz="2800" b="1" dirty="0" err="1">
                <a:solidFill>
                  <a:srgbClr val="151C5E"/>
                </a:solidFill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lv-LV" sz="2800" b="1" dirty="0">
                <a:solidFill>
                  <a:srgbClr val="151C5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lv-LV" sz="2800" b="1" dirty="0" err="1">
                <a:solidFill>
                  <a:srgbClr val="151C5E"/>
                </a:solidFill>
                <a:latin typeface="Arial" charset="0"/>
                <a:ea typeface="Arial" charset="0"/>
                <a:cs typeface="Arial" charset="0"/>
              </a:rPr>
              <a:t>Summer</a:t>
            </a:r>
            <a:r>
              <a:rPr lang="lv-LV" sz="2800" b="1" dirty="0">
                <a:solidFill>
                  <a:srgbClr val="151C5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lv-LV" sz="2800" b="1" dirty="0" smtClean="0">
                <a:solidFill>
                  <a:srgbClr val="151C5E"/>
                </a:solidFill>
                <a:latin typeface="Arial" charset="0"/>
                <a:ea typeface="Arial" charset="0"/>
                <a:cs typeface="Arial" charset="0"/>
              </a:rPr>
              <a:t>2019</a:t>
            </a:r>
            <a:endParaRPr lang="lv-LV" sz="2800" b="1" dirty="0">
              <a:solidFill>
                <a:srgbClr val="151C5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4109" y="1473200"/>
            <a:ext cx="5985164" cy="1999673"/>
          </a:xfrm>
        </p:spPr>
        <p:txBody>
          <a:bodyPr>
            <a:normAutofit/>
          </a:bodyPr>
          <a:lstStyle/>
          <a:p>
            <a:r>
              <a:rPr lang="lv-LV" sz="1600" b="1" dirty="0" err="1" smtClean="0">
                <a:solidFill>
                  <a:srgbClr val="151C5E"/>
                </a:solidFill>
                <a:latin typeface="Airline"/>
              </a:rPr>
              <a:t>Stuttgart</a:t>
            </a:r>
            <a:r>
              <a:rPr lang="lv-LV" sz="1600" b="1" dirty="0" smtClean="0">
                <a:solidFill>
                  <a:srgbClr val="151C5E"/>
                </a:solidFill>
                <a:latin typeface="Airline"/>
              </a:rPr>
              <a:t>, </a:t>
            </a:r>
            <a:r>
              <a:rPr lang="lv-LV" sz="1600" b="1" dirty="0" err="1" smtClean="0">
                <a:solidFill>
                  <a:srgbClr val="151C5E"/>
                </a:solidFill>
                <a:latin typeface="Airline"/>
              </a:rPr>
              <a:t>Germany</a:t>
            </a:r>
            <a:endParaRPr lang="lv-LV" sz="1600" b="1" dirty="0">
              <a:solidFill>
                <a:srgbClr val="151C5E"/>
              </a:solidFill>
              <a:latin typeface="Airline"/>
            </a:endParaRPr>
          </a:p>
          <a:p>
            <a:pPr marL="0" indent="0">
              <a:buNone/>
            </a:pPr>
            <a:r>
              <a:rPr lang="lv-LV" sz="1600" dirty="0" err="1" smtClean="0">
                <a:solidFill>
                  <a:srgbClr val="151C5E"/>
                </a:solidFill>
                <a:latin typeface="Airline"/>
              </a:rPr>
              <a:t>Its</a:t>
            </a:r>
            <a:r>
              <a:rPr lang="lv-LV" sz="1600" dirty="0" smtClean="0">
                <a:solidFill>
                  <a:srgbClr val="151C5E"/>
                </a:solidFill>
                <a:latin typeface="Airline"/>
              </a:rPr>
              <a:t> </a:t>
            </a:r>
            <a:r>
              <a:rPr lang="lv-LV" sz="1600" dirty="0" err="1" smtClean="0">
                <a:solidFill>
                  <a:srgbClr val="151C5E"/>
                </a:solidFill>
                <a:latin typeface="Airline"/>
              </a:rPr>
              <a:t>hard</a:t>
            </a:r>
            <a:r>
              <a:rPr lang="lv-LV" sz="1600" dirty="0" smtClean="0">
                <a:solidFill>
                  <a:srgbClr val="151C5E"/>
                </a:solidFill>
                <a:latin typeface="Airline"/>
              </a:rPr>
              <a:t> to </a:t>
            </a:r>
            <a:r>
              <a:rPr lang="lv-LV" sz="1600" dirty="0" err="1" smtClean="0">
                <a:solidFill>
                  <a:srgbClr val="151C5E"/>
                </a:solidFill>
                <a:latin typeface="Airline"/>
              </a:rPr>
              <a:t>miss</a:t>
            </a:r>
            <a:r>
              <a:rPr lang="lv-LV" sz="1600" dirty="0" smtClean="0">
                <a:solidFill>
                  <a:srgbClr val="151C5E"/>
                </a:solidFill>
                <a:latin typeface="Airline"/>
              </a:rPr>
              <a:t> </a:t>
            </a:r>
            <a:r>
              <a:rPr lang="en-US" sz="1600" dirty="0" smtClean="0">
                <a:solidFill>
                  <a:srgbClr val="151C5E"/>
                </a:solidFill>
                <a:latin typeface="Airline"/>
              </a:rPr>
              <a:t>wine </a:t>
            </a:r>
            <a:r>
              <a:rPr lang="en-US" sz="1600" dirty="0">
                <a:solidFill>
                  <a:srgbClr val="151C5E"/>
                </a:solidFill>
                <a:latin typeface="Airline"/>
              </a:rPr>
              <a:t>industry in </a:t>
            </a:r>
            <a:r>
              <a:rPr lang="en-US" sz="1600" dirty="0" smtClean="0">
                <a:solidFill>
                  <a:srgbClr val="151C5E"/>
                </a:solidFill>
                <a:latin typeface="Airline"/>
              </a:rPr>
              <a:t>Stuttgart</a:t>
            </a:r>
            <a:r>
              <a:rPr lang="lv-LV" sz="1600" dirty="0" smtClean="0">
                <a:solidFill>
                  <a:srgbClr val="151C5E"/>
                </a:solidFill>
                <a:latin typeface="Airline"/>
              </a:rPr>
              <a:t> </a:t>
            </a:r>
            <a:r>
              <a:rPr lang="en-US" sz="1600" dirty="0" smtClean="0">
                <a:solidFill>
                  <a:srgbClr val="151C5E"/>
                </a:solidFill>
                <a:latin typeface="Airline"/>
              </a:rPr>
              <a:t>with </a:t>
            </a:r>
            <a:r>
              <a:rPr lang="en-US" sz="1600" dirty="0">
                <a:solidFill>
                  <a:srgbClr val="151C5E"/>
                </a:solidFill>
                <a:latin typeface="Airline"/>
              </a:rPr>
              <a:t>vineyards throughout the very heart of the </a:t>
            </a:r>
            <a:r>
              <a:rPr lang="en-US" sz="1600" dirty="0" smtClean="0">
                <a:solidFill>
                  <a:srgbClr val="151C5E"/>
                </a:solidFill>
                <a:latin typeface="Airline"/>
              </a:rPr>
              <a:t>city</a:t>
            </a:r>
            <a:r>
              <a:rPr lang="lv-LV" sz="1600" dirty="0" smtClean="0">
                <a:solidFill>
                  <a:srgbClr val="151C5E"/>
                </a:solidFill>
                <a:latin typeface="Airline"/>
              </a:rPr>
              <a:t>. </a:t>
            </a:r>
            <a:r>
              <a:rPr lang="lv-LV" sz="1600" dirty="0" err="1" smtClean="0">
                <a:solidFill>
                  <a:srgbClr val="151C5E"/>
                </a:solidFill>
                <a:latin typeface="Airline"/>
              </a:rPr>
              <a:t>The</a:t>
            </a:r>
            <a:r>
              <a:rPr lang="lv-LV" sz="1600" dirty="0" smtClean="0">
                <a:solidFill>
                  <a:srgbClr val="151C5E"/>
                </a:solidFill>
                <a:latin typeface="Airline"/>
              </a:rPr>
              <a:t> </a:t>
            </a:r>
            <a:r>
              <a:rPr lang="en-US" sz="1600" dirty="0" smtClean="0">
                <a:solidFill>
                  <a:srgbClr val="151C5E"/>
                </a:solidFill>
                <a:latin typeface="Airline"/>
              </a:rPr>
              <a:t>headquarters </a:t>
            </a:r>
            <a:r>
              <a:rPr lang="en-US" sz="1600" dirty="0">
                <a:solidFill>
                  <a:srgbClr val="151C5E"/>
                </a:solidFill>
                <a:latin typeface="Airline"/>
              </a:rPr>
              <a:t>for both Mercedes-Benz and Porsche are in Stuttgart</a:t>
            </a:r>
            <a:endParaRPr lang="lv-LV" sz="1600" dirty="0">
              <a:solidFill>
                <a:srgbClr val="151C5E"/>
              </a:solidFill>
              <a:latin typeface="Airline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514109" y="4022066"/>
            <a:ext cx="6166614" cy="18153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589" indent="-228589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Blip>
                <a:blip r:embed="rId2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766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942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120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298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1700" b="1" dirty="0" err="1" smtClean="0">
                <a:solidFill>
                  <a:srgbClr val="151C5E"/>
                </a:solidFill>
                <a:latin typeface="Airline"/>
              </a:rPr>
              <a:t>Lviv</a:t>
            </a:r>
            <a:r>
              <a:rPr lang="lv-LV" sz="1700" b="1" dirty="0" smtClean="0">
                <a:solidFill>
                  <a:srgbClr val="151C5E"/>
                </a:solidFill>
                <a:latin typeface="Airline"/>
              </a:rPr>
              <a:t>, </a:t>
            </a:r>
            <a:r>
              <a:rPr lang="lv-LV" sz="1700" b="1" dirty="0" err="1" smtClean="0">
                <a:solidFill>
                  <a:srgbClr val="151C5E"/>
                </a:solidFill>
                <a:latin typeface="Airline"/>
              </a:rPr>
              <a:t>Ukraine</a:t>
            </a:r>
            <a:endParaRPr lang="lv-LV" sz="1700" b="1" dirty="0" smtClean="0">
              <a:solidFill>
                <a:srgbClr val="151C5E"/>
              </a:solidFill>
              <a:latin typeface="Airline"/>
            </a:endParaRPr>
          </a:p>
          <a:p>
            <a:pPr marL="0" indent="0">
              <a:buNone/>
            </a:pPr>
            <a:r>
              <a:rPr lang="en-US" sz="1700" dirty="0" err="1" smtClean="0">
                <a:solidFill>
                  <a:srgbClr val="151C5E"/>
                </a:solidFill>
                <a:latin typeface="Airline"/>
              </a:rPr>
              <a:t>Lviv</a:t>
            </a:r>
            <a:r>
              <a:rPr lang="en-US" sz="1700" dirty="0" smtClean="0">
                <a:solidFill>
                  <a:srgbClr val="151C5E"/>
                </a:solidFill>
                <a:latin typeface="Airline"/>
              </a:rPr>
              <a:t> </a:t>
            </a:r>
            <a:r>
              <a:rPr lang="en-US" sz="1700" dirty="0">
                <a:solidFill>
                  <a:srgbClr val="151C5E"/>
                </a:solidFill>
                <a:latin typeface="Airline"/>
              </a:rPr>
              <a:t>is one of the most important cultural </a:t>
            </a:r>
            <a:r>
              <a:rPr lang="en-US" sz="1700" dirty="0" err="1">
                <a:solidFill>
                  <a:srgbClr val="151C5E"/>
                </a:solidFill>
                <a:latin typeface="Airline"/>
              </a:rPr>
              <a:t>centres</a:t>
            </a:r>
            <a:r>
              <a:rPr lang="en-US" sz="1700" dirty="0">
                <a:solidFill>
                  <a:srgbClr val="151C5E"/>
                </a:solidFill>
                <a:latin typeface="Airline"/>
              </a:rPr>
              <a:t> of Ukraine. The city is known as a </a:t>
            </a:r>
            <a:r>
              <a:rPr lang="en-US" sz="1700" dirty="0" err="1">
                <a:solidFill>
                  <a:srgbClr val="151C5E"/>
                </a:solidFill>
                <a:latin typeface="Airline"/>
              </a:rPr>
              <a:t>centre</a:t>
            </a:r>
            <a:r>
              <a:rPr lang="en-US" sz="1700" dirty="0">
                <a:solidFill>
                  <a:srgbClr val="151C5E"/>
                </a:solidFill>
                <a:latin typeface="Airline"/>
              </a:rPr>
              <a:t> of art, literature, music and </a:t>
            </a:r>
            <a:r>
              <a:rPr lang="en-US" sz="1700" dirty="0" err="1" smtClean="0">
                <a:solidFill>
                  <a:srgbClr val="151C5E"/>
                </a:solidFill>
                <a:latin typeface="Airline"/>
              </a:rPr>
              <a:t>theatr</a:t>
            </a:r>
            <a:r>
              <a:rPr lang="lv-LV" sz="1700" dirty="0" smtClean="0">
                <a:solidFill>
                  <a:srgbClr val="151C5E"/>
                </a:solidFill>
                <a:latin typeface="Airline"/>
              </a:rPr>
              <a:t> and t</a:t>
            </a:r>
            <a:r>
              <a:rPr lang="en-US" sz="1700" dirty="0" smtClean="0">
                <a:solidFill>
                  <a:srgbClr val="151C5E"/>
                </a:solidFill>
                <a:latin typeface="Airline"/>
              </a:rPr>
              <a:t>he historic</a:t>
            </a:r>
            <a:r>
              <a:rPr lang="lv-LV" sz="1700" dirty="0" err="1" smtClean="0">
                <a:solidFill>
                  <a:srgbClr val="151C5E"/>
                </a:solidFill>
                <a:latin typeface="Airline"/>
              </a:rPr>
              <a:t>al</a:t>
            </a:r>
            <a:r>
              <a:rPr lang="en-US" sz="1700" dirty="0" smtClean="0">
                <a:solidFill>
                  <a:srgbClr val="151C5E"/>
                </a:solidFill>
                <a:latin typeface="Airline"/>
              </a:rPr>
              <a:t> </a:t>
            </a:r>
            <a:r>
              <a:rPr lang="en-US" sz="1700" dirty="0">
                <a:solidFill>
                  <a:srgbClr val="151C5E"/>
                </a:solidFill>
                <a:latin typeface="Airline"/>
              </a:rPr>
              <a:t>city </a:t>
            </a:r>
            <a:r>
              <a:rPr lang="en-US" sz="1700" dirty="0" err="1">
                <a:solidFill>
                  <a:srgbClr val="151C5E"/>
                </a:solidFill>
                <a:latin typeface="Airline"/>
              </a:rPr>
              <a:t>centre</a:t>
            </a:r>
            <a:r>
              <a:rPr lang="en-US" sz="1700" dirty="0">
                <a:solidFill>
                  <a:srgbClr val="151C5E"/>
                </a:solidFill>
                <a:latin typeface="Airline"/>
              </a:rPr>
              <a:t> is on the UNESCO World Heritage List.</a:t>
            </a:r>
            <a:endParaRPr lang="lv-LV" sz="1700" dirty="0">
              <a:solidFill>
                <a:srgbClr val="151C5E"/>
              </a:solidFill>
              <a:latin typeface="Airline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55" y="412856"/>
            <a:ext cx="710992" cy="710992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856971"/>
              </p:ext>
            </p:extLst>
          </p:nvPr>
        </p:nvGraphicFramePr>
        <p:xfrm>
          <a:off x="5630649" y="3144983"/>
          <a:ext cx="5517642" cy="84860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392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92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392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1023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 smtClean="0">
                          <a:solidFill>
                            <a:srgbClr val="001F5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Starting from</a:t>
                      </a:r>
                      <a:endParaRPr lang="en-US" sz="1400" b="1" noProof="0" dirty="0">
                        <a:solidFill>
                          <a:srgbClr val="001F5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3785" marR="73785" marT="36892" marB="36892">
                    <a:lnL w="3175" cap="flat" cmpd="sng" algn="ctr">
                      <a:solidFill>
                        <a:srgbClr val="92D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92D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A3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 smtClean="0">
                          <a:solidFill>
                            <a:srgbClr val="001F5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Frequency per</a:t>
                      </a:r>
                      <a:r>
                        <a:rPr lang="en-US" sz="1400" b="1" baseline="0" noProof="0" dirty="0" smtClean="0">
                          <a:solidFill>
                            <a:srgbClr val="001F5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week</a:t>
                      </a:r>
                      <a:endParaRPr lang="en-US" sz="1400" b="1" noProof="0" dirty="0">
                        <a:solidFill>
                          <a:srgbClr val="001F5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3785" marR="73785" marT="36892" marB="36892">
                    <a:lnL w="3175" cap="flat" cmpd="sng" algn="ctr">
                      <a:solidFill>
                        <a:srgbClr val="92D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92D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A3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 smtClean="0">
                          <a:solidFill>
                            <a:srgbClr val="001F5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Flight</a:t>
                      </a:r>
                      <a:r>
                        <a:rPr lang="en-US" sz="1400" b="1" baseline="0" noProof="0" dirty="0" smtClean="0">
                          <a:solidFill>
                            <a:srgbClr val="001F5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duration</a:t>
                      </a:r>
                      <a:endParaRPr lang="en-US" sz="1400" b="1" noProof="0" dirty="0">
                        <a:solidFill>
                          <a:srgbClr val="001F5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3785" marR="73785" marT="36892" marB="36892">
                    <a:lnL w="3175" cap="flat" cmpd="sng" algn="ctr">
                      <a:solidFill>
                        <a:srgbClr val="92D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92D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A32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7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800" noProof="0" dirty="0" err="1" smtClean="0">
                          <a:solidFill>
                            <a:srgbClr val="001F5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March</a:t>
                      </a:r>
                      <a:r>
                        <a:rPr lang="lv-LV" sz="1800" baseline="0" noProof="0" dirty="0" smtClean="0">
                          <a:solidFill>
                            <a:srgbClr val="001F5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31</a:t>
                      </a:r>
                      <a:endParaRPr lang="en-US" sz="1800" noProof="0" dirty="0" smtClean="0">
                        <a:solidFill>
                          <a:srgbClr val="001F5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3785" marR="73785" marT="36892" marB="3689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92D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lv-LV" sz="1800" kern="1200" baseline="0" noProof="0" dirty="0" smtClean="0">
                          <a:solidFill>
                            <a:srgbClr val="001F5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4</a:t>
                      </a:r>
                      <a:r>
                        <a:rPr lang="en-US" sz="1800" kern="1200" baseline="0" noProof="0" dirty="0" smtClean="0">
                          <a:solidFill>
                            <a:srgbClr val="001F5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kern="1200" baseline="0" noProof="0" dirty="0" smtClean="0">
                          <a:solidFill>
                            <a:srgbClr val="001F5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x</a:t>
                      </a:r>
                    </a:p>
                  </a:txBody>
                  <a:tcPr marL="73785" marR="73785" marT="36892" marB="3689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92D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800" kern="1200" baseline="0" noProof="0" dirty="0" smtClean="0">
                          <a:solidFill>
                            <a:srgbClr val="001F5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2:15</a:t>
                      </a:r>
                      <a:endParaRPr lang="en-US" sz="1800" kern="1200" baseline="0" noProof="0" dirty="0" smtClean="0">
                        <a:solidFill>
                          <a:srgbClr val="001F5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3785" marR="73785" marT="36892" marB="3689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92D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236570"/>
              </p:ext>
            </p:extLst>
          </p:nvPr>
        </p:nvGraphicFramePr>
        <p:xfrm>
          <a:off x="5627116" y="5905849"/>
          <a:ext cx="5705901" cy="704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01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19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019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5787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 smtClean="0">
                          <a:solidFill>
                            <a:srgbClr val="001F5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Starting from</a:t>
                      </a:r>
                      <a:endParaRPr lang="en-US" sz="1400" b="1" noProof="0" dirty="0">
                        <a:solidFill>
                          <a:srgbClr val="001F5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3785" marR="73785" marT="36892" marB="36892">
                    <a:lnL w="3175" cap="flat" cmpd="sng" algn="ctr">
                      <a:solidFill>
                        <a:srgbClr val="92D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92D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A3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 smtClean="0">
                          <a:solidFill>
                            <a:srgbClr val="001F5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Frequency per</a:t>
                      </a:r>
                      <a:r>
                        <a:rPr lang="en-US" sz="1400" b="1" baseline="0" noProof="0" dirty="0" smtClean="0">
                          <a:solidFill>
                            <a:srgbClr val="001F5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week</a:t>
                      </a:r>
                      <a:endParaRPr lang="en-US" sz="1400" b="1" noProof="0" dirty="0">
                        <a:solidFill>
                          <a:srgbClr val="001F5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3785" marR="73785" marT="36892" marB="36892">
                    <a:lnL w="3175" cap="flat" cmpd="sng" algn="ctr">
                      <a:solidFill>
                        <a:srgbClr val="92D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92D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A3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 smtClean="0">
                          <a:solidFill>
                            <a:srgbClr val="001F5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Flight</a:t>
                      </a:r>
                      <a:r>
                        <a:rPr lang="en-US" sz="1400" b="1" baseline="0" noProof="0" dirty="0" smtClean="0">
                          <a:solidFill>
                            <a:srgbClr val="001F5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duration</a:t>
                      </a:r>
                      <a:endParaRPr lang="en-US" sz="1400" b="1" noProof="0" dirty="0">
                        <a:solidFill>
                          <a:srgbClr val="001F5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3785" marR="73785" marT="36892" marB="36892">
                    <a:lnL w="3175" cap="flat" cmpd="sng" algn="ctr">
                      <a:solidFill>
                        <a:srgbClr val="92D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92D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A32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0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800" noProof="0" dirty="0" err="1" smtClean="0">
                          <a:solidFill>
                            <a:srgbClr val="001F5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April</a:t>
                      </a:r>
                      <a:r>
                        <a:rPr lang="lv-LV" sz="1800" baseline="0" noProof="0" dirty="0" smtClean="0">
                          <a:solidFill>
                            <a:srgbClr val="001F5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01</a:t>
                      </a:r>
                      <a:endParaRPr lang="en-US" sz="1800" noProof="0" dirty="0" smtClean="0">
                        <a:solidFill>
                          <a:srgbClr val="001F5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3785" marR="73785" marT="36892" marB="3689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92D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lv-LV" sz="1800" kern="1200" baseline="0" noProof="0" dirty="0" smtClean="0">
                          <a:solidFill>
                            <a:srgbClr val="001F5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4</a:t>
                      </a:r>
                      <a:r>
                        <a:rPr lang="en-US" sz="1800" kern="1200" baseline="0" noProof="0" dirty="0" smtClean="0">
                          <a:solidFill>
                            <a:srgbClr val="001F5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kern="1200" baseline="0" noProof="0" dirty="0" smtClean="0">
                          <a:solidFill>
                            <a:srgbClr val="001F5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x</a:t>
                      </a:r>
                    </a:p>
                  </a:txBody>
                  <a:tcPr marL="73785" marR="73785" marT="36892" marB="3689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92D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800" kern="1200" baseline="0" noProof="0" dirty="0" smtClean="0">
                          <a:solidFill>
                            <a:srgbClr val="001F5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1:50</a:t>
                      </a:r>
                      <a:endParaRPr lang="en-US" sz="1800" kern="1200" baseline="0" noProof="0" dirty="0" smtClean="0">
                        <a:solidFill>
                          <a:srgbClr val="001F5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3785" marR="73785" marT="36892" marB="3689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92D0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407" y="3974337"/>
            <a:ext cx="4003200" cy="2636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407" y="1457386"/>
            <a:ext cx="4002752" cy="223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62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613" y="4892097"/>
            <a:ext cx="2910093" cy="14170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89" y="4801182"/>
            <a:ext cx="2232012" cy="15988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5098" y="4848124"/>
            <a:ext cx="1647825" cy="1504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6110" y="4892097"/>
            <a:ext cx="2246583" cy="15792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3239" y="0"/>
            <a:ext cx="12298029" cy="435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7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218" y="137652"/>
            <a:ext cx="7981803" cy="691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2850585" y="944253"/>
            <a:ext cx="16268" cy="4587155"/>
          </a:xfrm>
          <a:prstGeom prst="line">
            <a:avLst/>
          </a:prstGeom>
          <a:ln>
            <a:solidFill>
              <a:srgbClr val="11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26256" y="3200037"/>
            <a:ext cx="5399331" cy="0"/>
          </a:xfrm>
          <a:prstGeom prst="line">
            <a:avLst/>
          </a:prstGeom>
          <a:ln>
            <a:solidFill>
              <a:srgbClr val="111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ontent Placeholder 2"/>
          <p:cNvSpPr txBox="1">
            <a:spLocks/>
          </p:cNvSpPr>
          <p:nvPr/>
        </p:nvSpPr>
        <p:spPr>
          <a:xfrm>
            <a:off x="2896136" y="3413653"/>
            <a:ext cx="2310079" cy="357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766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942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120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298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1400" dirty="0" smtClean="0"/>
              <a:t>BUSIEST ROUTE</a:t>
            </a:r>
          </a:p>
        </p:txBody>
      </p:sp>
      <p:sp>
        <p:nvSpPr>
          <p:cNvPr id="86" name="Content Placeholder 2"/>
          <p:cNvSpPr txBox="1">
            <a:spLocks/>
          </p:cNvSpPr>
          <p:nvPr/>
        </p:nvSpPr>
        <p:spPr>
          <a:xfrm>
            <a:off x="2983973" y="3742829"/>
            <a:ext cx="2398599" cy="357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766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942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120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298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2800" b="1" spc="200" dirty="0"/>
              <a:t>M</a:t>
            </a:r>
            <a:r>
              <a:rPr lang="lv-LV" sz="2800" b="1" spc="200" dirty="0" smtClean="0"/>
              <a:t>ALAGA</a:t>
            </a:r>
          </a:p>
        </p:txBody>
      </p:sp>
      <p:sp>
        <p:nvSpPr>
          <p:cNvPr id="89" name="Content Placeholder 2"/>
          <p:cNvSpPr txBox="1">
            <a:spLocks/>
          </p:cNvSpPr>
          <p:nvPr/>
        </p:nvSpPr>
        <p:spPr>
          <a:xfrm>
            <a:off x="2964851" y="944253"/>
            <a:ext cx="2642121" cy="357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766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942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120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298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1400" dirty="0" smtClean="0"/>
              <a:t>MOST POPULAR ROUTE</a:t>
            </a:r>
          </a:p>
        </p:txBody>
      </p:sp>
      <p:sp>
        <p:nvSpPr>
          <p:cNvPr id="147" name="Content Placeholder 2"/>
          <p:cNvSpPr txBox="1">
            <a:spLocks/>
          </p:cNvSpPr>
          <p:nvPr/>
        </p:nvSpPr>
        <p:spPr>
          <a:xfrm>
            <a:off x="2834317" y="1260911"/>
            <a:ext cx="2727127" cy="357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766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942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120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298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2800" b="1" spc="200" dirty="0" smtClean="0"/>
              <a:t>MOSCOW</a:t>
            </a:r>
            <a:endParaRPr lang="lv-LV" sz="2000" spc="200" dirty="0" smtClean="0"/>
          </a:p>
        </p:txBody>
      </p:sp>
      <p:sp>
        <p:nvSpPr>
          <p:cNvPr id="45" name="Content Placeholder 2"/>
          <p:cNvSpPr txBox="1">
            <a:spLocks/>
          </p:cNvSpPr>
          <p:nvPr/>
        </p:nvSpPr>
        <p:spPr>
          <a:xfrm>
            <a:off x="193001" y="944253"/>
            <a:ext cx="2512908" cy="357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766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942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120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298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1400" dirty="0" smtClean="0"/>
              <a:t>LONGEST DISTANCE</a:t>
            </a:r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-134792" y="1260911"/>
            <a:ext cx="3102041" cy="357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766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942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120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298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2800" b="1" spc="200" dirty="0" smtClean="0"/>
              <a:t>RIX-AUH</a:t>
            </a:r>
            <a:endParaRPr lang="lv-LV" sz="2000" spc="200" dirty="0" smtClean="0"/>
          </a:p>
        </p:txBody>
      </p:sp>
      <p:pic>
        <p:nvPicPr>
          <p:cNvPr id="2050" name="Picture 2" descr="Image result for MALAG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735" y="4313506"/>
            <a:ext cx="2100469" cy="117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MOSC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958" y="1863004"/>
            <a:ext cx="1781540" cy="110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ontent Placeholder 2"/>
          <p:cNvSpPr txBox="1">
            <a:spLocks/>
          </p:cNvSpPr>
          <p:nvPr/>
        </p:nvSpPr>
        <p:spPr>
          <a:xfrm>
            <a:off x="105690" y="3413653"/>
            <a:ext cx="2832732" cy="357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766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942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120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298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1400" dirty="0" smtClean="0"/>
              <a:t>MOST ANCILLARY REVENUE</a:t>
            </a:r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236872" y="3735751"/>
            <a:ext cx="2617350" cy="357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766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942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120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298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2800" b="1" spc="200" dirty="0" smtClean="0"/>
              <a:t>LONDON</a:t>
            </a:r>
            <a:endParaRPr lang="lv-LV" sz="2000" spc="200" dirty="0" smtClean="0"/>
          </a:p>
        </p:txBody>
      </p:sp>
      <p:sp>
        <p:nvSpPr>
          <p:cNvPr id="40" name="Content Placeholder 2"/>
          <p:cNvSpPr txBox="1">
            <a:spLocks/>
          </p:cNvSpPr>
          <p:nvPr/>
        </p:nvSpPr>
        <p:spPr>
          <a:xfrm>
            <a:off x="-98068" y="5968532"/>
            <a:ext cx="3062919" cy="234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766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942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120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298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111B3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lv-LV" sz="2800" dirty="0" smtClean="0"/>
          </a:p>
        </p:txBody>
      </p:sp>
      <p:pic>
        <p:nvPicPr>
          <p:cNvPr id="3080" name="Picture 8" descr="Image result for LOND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14" y="4300932"/>
            <a:ext cx="1806132" cy="120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5535" y="2795469"/>
            <a:ext cx="4185411" cy="392585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7364" y="1268268"/>
            <a:ext cx="3601615" cy="20316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589" y="1839310"/>
            <a:ext cx="1707731" cy="110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0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67717" y="1467235"/>
            <a:ext cx="4719484" cy="432396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lv-LV" dirty="0" err="1" smtClean="0"/>
              <a:t>Groups</a:t>
            </a:r>
            <a:r>
              <a:rPr lang="lv-LV" dirty="0" smtClean="0"/>
              <a:t> even </a:t>
            </a:r>
            <a:r>
              <a:rPr lang="lv-LV" dirty="0" err="1" smtClean="0"/>
              <a:t>from</a:t>
            </a:r>
            <a:r>
              <a:rPr lang="lv-LV" dirty="0" smtClean="0"/>
              <a:t> 6 PAX</a:t>
            </a:r>
          </a:p>
          <a:p>
            <a:pPr marL="0" indent="0">
              <a:lnSpc>
                <a:spcPct val="120000"/>
              </a:lnSpc>
              <a:buNone/>
            </a:pPr>
            <a:endParaRPr lang="lv-LV" dirty="0" smtClean="0"/>
          </a:p>
          <a:p>
            <a:pPr>
              <a:lnSpc>
                <a:spcPct val="120000"/>
              </a:lnSpc>
            </a:pPr>
            <a:r>
              <a:rPr lang="lv-LV" dirty="0" err="1" smtClean="0"/>
              <a:t>Are</a:t>
            </a:r>
            <a:r>
              <a:rPr lang="lv-LV" dirty="0" smtClean="0"/>
              <a:t> </a:t>
            </a:r>
            <a:r>
              <a:rPr lang="lv-LV" dirty="0" err="1" smtClean="0"/>
              <a:t>you</a:t>
            </a:r>
            <a:r>
              <a:rPr lang="lv-LV" dirty="0" smtClean="0"/>
              <a:t> </a:t>
            </a:r>
            <a:r>
              <a:rPr lang="lv-LV" dirty="0" err="1" smtClean="0"/>
              <a:t>flexible</a:t>
            </a:r>
            <a:r>
              <a:rPr lang="lv-LV" dirty="0"/>
              <a:t> </a:t>
            </a:r>
            <a:r>
              <a:rPr lang="lv-LV" dirty="0" smtClean="0"/>
              <a:t>and </a:t>
            </a:r>
            <a:r>
              <a:rPr lang="lv-LV" dirty="0" err="1" smtClean="0"/>
              <a:t>price</a:t>
            </a:r>
            <a:r>
              <a:rPr lang="lv-LV" dirty="0" smtClean="0"/>
              <a:t> </a:t>
            </a:r>
            <a:r>
              <a:rPr lang="lv-LV" dirty="0" err="1" smtClean="0"/>
              <a:t>really</a:t>
            </a:r>
            <a:r>
              <a:rPr lang="lv-LV" dirty="0" smtClean="0"/>
              <a:t> </a:t>
            </a:r>
            <a:r>
              <a:rPr lang="lv-LV" dirty="0" err="1" smtClean="0"/>
              <a:t>matters</a:t>
            </a:r>
            <a:r>
              <a:rPr lang="lv-LV" dirty="0" smtClean="0"/>
              <a:t>? </a:t>
            </a:r>
            <a:r>
              <a:rPr lang="lv-LV" dirty="0" err="1" smtClean="0"/>
              <a:t>Contact</a:t>
            </a:r>
            <a:r>
              <a:rPr lang="lv-LV" dirty="0" smtClean="0"/>
              <a:t> airBaltic to </a:t>
            </a:r>
            <a:r>
              <a:rPr lang="lv-LV" dirty="0" err="1" smtClean="0"/>
              <a:t>get</a:t>
            </a:r>
            <a:r>
              <a:rPr lang="lv-LV" dirty="0" smtClean="0"/>
              <a:t> </a:t>
            </a:r>
            <a:r>
              <a:rPr lang="lv-LV" dirty="0" err="1" smtClean="0"/>
              <a:t>ideas</a:t>
            </a:r>
            <a:r>
              <a:rPr lang="lv-LV" dirty="0" smtClean="0"/>
              <a:t> </a:t>
            </a:r>
            <a:r>
              <a:rPr lang="lv-LV" dirty="0" err="1" smtClean="0"/>
              <a:t>for</a:t>
            </a:r>
            <a:r>
              <a:rPr lang="lv-LV" dirty="0" smtClean="0"/>
              <a:t> </a:t>
            </a:r>
            <a:r>
              <a:rPr lang="lv-LV" dirty="0" err="1" smtClean="0"/>
              <a:t>groups</a:t>
            </a:r>
            <a:r>
              <a:rPr lang="lv-LV" dirty="0" smtClean="0"/>
              <a:t>.</a:t>
            </a:r>
          </a:p>
          <a:p>
            <a:pPr marL="0" indent="0">
              <a:lnSpc>
                <a:spcPct val="120000"/>
              </a:lnSpc>
              <a:buNone/>
            </a:pPr>
            <a:endParaRPr lang="lv-LV" dirty="0" smtClean="0"/>
          </a:p>
          <a:p>
            <a:pPr>
              <a:lnSpc>
                <a:spcPct val="120000"/>
              </a:lnSpc>
            </a:pPr>
            <a:r>
              <a:rPr lang="lv-LV" dirty="0" err="1" smtClean="0"/>
              <a:t>Special</a:t>
            </a:r>
            <a:r>
              <a:rPr lang="lv-LV" dirty="0" smtClean="0"/>
              <a:t> </a:t>
            </a:r>
            <a:r>
              <a:rPr lang="lv-LV" dirty="0" err="1" smtClean="0"/>
              <a:t>meal</a:t>
            </a:r>
            <a:r>
              <a:rPr lang="lv-LV" dirty="0" smtClean="0"/>
              <a:t> </a:t>
            </a:r>
            <a:r>
              <a:rPr lang="lv-LV" dirty="0" err="1" smtClean="0"/>
              <a:t>offer</a:t>
            </a:r>
            <a:r>
              <a:rPr lang="lv-LV" dirty="0" smtClean="0"/>
              <a:t> </a:t>
            </a:r>
            <a:r>
              <a:rPr lang="lv-LV" dirty="0" err="1" smtClean="0"/>
              <a:t>for</a:t>
            </a:r>
            <a:r>
              <a:rPr lang="lv-LV" dirty="0" smtClean="0"/>
              <a:t> </a:t>
            </a:r>
            <a:r>
              <a:rPr lang="lv-LV" dirty="0" err="1" smtClean="0"/>
              <a:t>groups</a:t>
            </a:r>
            <a:r>
              <a:rPr lang="lv-LV" dirty="0" smtClean="0"/>
              <a:t> </a:t>
            </a:r>
            <a:r>
              <a:rPr lang="lv-LV" dirty="0" err="1" smtClean="0"/>
              <a:t>from</a:t>
            </a:r>
            <a:r>
              <a:rPr lang="lv-LV" dirty="0" smtClean="0"/>
              <a:t> 8 €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8" y="545228"/>
            <a:ext cx="6577780" cy="544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9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T Master Templat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26433</TotalTime>
  <Words>819</Words>
  <Application>Microsoft Office PowerPoint</Application>
  <PresentationFormat>Widescreen</PresentationFormat>
  <Paragraphs>116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Airline</vt:lpstr>
      <vt:lpstr>Arial</vt:lpstr>
      <vt:lpstr>Calibri</vt:lpstr>
      <vt:lpstr>Wingdings</vt:lpstr>
      <vt:lpstr>BT Master Template Theme</vt:lpstr>
      <vt:lpstr>Sanda Teihmane, Key Account Manager Baltics, East Europe and Middle East</vt:lpstr>
      <vt:lpstr>PowerPoint Presentation</vt:lpstr>
      <vt:lpstr>PowerPoint Presentation</vt:lpstr>
      <vt:lpstr>Improved product on many routes</vt:lpstr>
      <vt:lpstr>Destinations for Summer 2019</vt:lpstr>
      <vt:lpstr>PowerPoint Presentation</vt:lpstr>
      <vt:lpstr>PowerPoint Presentation</vt:lpstr>
      <vt:lpstr>PowerPoint Presentation</vt:lpstr>
      <vt:lpstr>PowerPoint Presentation</vt:lpstr>
      <vt:lpstr>IATA EasyPay. Why to use it?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Sanda Teihmane</cp:lastModifiedBy>
  <cp:revision>467</cp:revision>
  <cp:lastPrinted>2018-09-27T10:16:49Z</cp:lastPrinted>
  <dcterms:created xsi:type="dcterms:W3CDTF">2015-11-20T12:22:23Z</dcterms:created>
  <dcterms:modified xsi:type="dcterms:W3CDTF">2019-01-29T22:11:35Z</dcterms:modified>
</cp:coreProperties>
</file>