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94" r:id="rId3"/>
    <p:sldId id="315" r:id="rId4"/>
    <p:sldId id="371" r:id="rId5"/>
    <p:sldId id="398" r:id="rId6"/>
    <p:sldId id="399" r:id="rId7"/>
    <p:sldId id="408" r:id="rId8"/>
    <p:sldId id="401" r:id="rId9"/>
    <p:sldId id="402" r:id="rId10"/>
    <p:sldId id="413" r:id="rId11"/>
    <p:sldId id="409" r:id="rId12"/>
    <p:sldId id="309" r:id="rId13"/>
  </p:sldIdLst>
  <p:sldSz cx="12192000" cy="6858000"/>
  <p:notesSz cx="6797675" cy="987425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1358" autoAdjust="0"/>
  </p:normalViewPr>
  <p:slideViewPr>
    <p:cSldViewPr snapToGrid="0">
      <p:cViewPr varScale="1">
        <p:scale>
          <a:sx n="91" d="100"/>
          <a:sy n="91" d="100"/>
        </p:scale>
        <p:origin x="14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2EAF-87DC-44EB-B5A1-658AFA5E50A5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B028-2871-4289-A57D-37570FCC51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505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6CC1-5DC0-468B-A469-99E3E9F24E95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5C8F-D31F-464A-BA9C-98036C5B38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911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229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25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Unikālu privātpersonu skaits KIB sistēmā?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804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Unikālas privātpersonas ar </a:t>
            </a: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aktīviem līgumiem? = 40%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64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Kavēto līgumu skaits</a:t>
            </a: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= 20%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591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Kavēto rēķinu skaits</a:t>
            </a:r>
            <a:r>
              <a:rPr lang="lv-LV" sz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996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Cik bieži uzņēmumi iesniedz</a:t>
            </a:r>
            <a:r>
              <a:rPr lang="lv-LV" baseline="0" dirty="0" smtClean="0"/>
              <a:t> uzņēmumu reģistrā gada pārskatu?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273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Kodak</a:t>
            </a:r>
            <a:r>
              <a:rPr lang="lv-LV" dirty="0" smtClean="0"/>
              <a:t>!</a:t>
            </a:r>
          </a:p>
          <a:p>
            <a:r>
              <a:rPr lang="lv-LV" dirty="0" err="1" smtClean="0"/>
              <a:t>Saab</a:t>
            </a:r>
            <a:r>
              <a:rPr lang="lv-LV" dirty="0" smtClean="0"/>
              <a:t>!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161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5C8F-D31F-464A-BA9C-98036C5B387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144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954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905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495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picture R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57" y="347861"/>
            <a:ext cx="796822" cy="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9240" y="1756297"/>
            <a:ext cx="10706223" cy="404117"/>
          </a:xfrm>
          <a:prstGeom prst="rect">
            <a:avLst/>
          </a:prstGeom>
        </p:spPr>
        <p:txBody>
          <a:bodyPr wrap="square"/>
          <a:lstStyle>
            <a:lvl1pPr>
              <a:lnSpc>
                <a:spcPts val="2353"/>
              </a:lnSpc>
              <a:defRPr sz="2353" b="0" i="0" kern="1200" cap="none" spc="15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8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73411" y="1914191"/>
            <a:ext cx="5070404" cy="1097678"/>
          </a:xfrm>
          <a:prstGeom prst="rect">
            <a:avLst/>
          </a:prstGeom>
        </p:spPr>
        <p:txBody>
          <a:bodyPr wrap="square"/>
          <a:lstStyle>
            <a:lvl1pPr>
              <a:lnSpc>
                <a:spcPts val="3954"/>
              </a:lnSpc>
              <a:defRPr sz="2900" kern="1200" spc="154">
                <a:solidFill>
                  <a:srgbClr val="D11E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273412" y="3270153"/>
            <a:ext cx="5078669" cy="326182"/>
          </a:xfrm>
        </p:spPr>
        <p:txBody>
          <a:bodyPr/>
          <a:lstStyle>
            <a:lvl1pPr marL="0" indent="0">
              <a:lnSpc>
                <a:spcPts val="1764"/>
              </a:lnSpc>
              <a:spcBef>
                <a:spcPts val="0"/>
              </a:spcBef>
              <a:buFontTx/>
              <a:buNone/>
              <a:defRPr sz="1800" kern="1200" cap="none" spc="154" baseline="0">
                <a:solidFill>
                  <a:srgbClr val="78777A"/>
                </a:solidFill>
                <a:latin typeface="+mn-lt"/>
              </a:defRPr>
            </a:lvl1pPr>
            <a:lvl2pPr marL="0" indent="0">
              <a:lnSpc>
                <a:spcPts val="3954"/>
              </a:lnSpc>
              <a:spcBef>
                <a:spcPts val="0"/>
              </a:spcBef>
              <a:defRPr sz="2900" kern="1200" cap="all" spc="154">
                <a:solidFill>
                  <a:srgbClr val="5D5D5D"/>
                </a:solidFill>
                <a:latin typeface=""/>
              </a:defRPr>
            </a:lvl2pPr>
            <a:lvl3pPr marL="0" indent="0">
              <a:lnSpc>
                <a:spcPts val="3954"/>
              </a:lnSpc>
              <a:spcBef>
                <a:spcPts val="0"/>
              </a:spcBef>
              <a:defRPr sz="2900" kern="1200" cap="all" spc="154">
                <a:solidFill>
                  <a:srgbClr val="5D5D5D"/>
                </a:solidFill>
                <a:latin typeface=""/>
              </a:defRPr>
            </a:lvl3pPr>
            <a:lvl4pPr marL="0" indent="0">
              <a:lnSpc>
                <a:spcPts val="3954"/>
              </a:lnSpc>
              <a:spcBef>
                <a:spcPts val="0"/>
              </a:spcBef>
              <a:defRPr sz="2900" kern="1200" cap="all" spc="154">
                <a:solidFill>
                  <a:srgbClr val="5D5D5D"/>
                </a:solidFill>
                <a:latin typeface=""/>
              </a:defRPr>
            </a:lvl4pPr>
            <a:lvl5pPr marL="0" indent="0">
              <a:lnSpc>
                <a:spcPts val="3954"/>
              </a:lnSpc>
              <a:spcBef>
                <a:spcPts val="0"/>
              </a:spcBef>
              <a:defRPr sz="2900" kern="1200" cap="all" spc="154">
                <a:solidFill>
                  <a:srgbClr val="5D5D5D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 descr="KIB_ttlpp-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" y="1323460"/>
            <a:ext cx="4966948" cy="4015578"/>
          </a:xfrm>
          <a:prstGeom prst="rect">
            <a:avLst/>
          </a:prstGeom>
        </p:spPr>
      </p:pic>
      <p:pic>
        <p:nvPicPr>
          <p:cNvPr id="4" name="Picture 3" descr="logo_lv-1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59" y="233919"/>
            <a:ext cx="2097904" cy="6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757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32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682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56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4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352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52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51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FD0C-EA65-426D-94C6-F3B7E917BFD6}" type="datetimeFigureOut">
              <a:rPr lang="lv-LV" smtClean="0"/>
              <a:t>15.01.2019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ECAB-0B95-4BC0-B491-158FFF391E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845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62" y="2489326"/>
            <a:ext cx="6495433" cy="109767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KREDĪTINFORMĀCIJS  BIROJS</a:t>
            </a:r>
            <a:b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Kā uzticēties klientam?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72060" y="1157317"/>
            <a:ext cx="10928350" cy="0"/>
          </a:xfrm>
          <a:prstGeom prst="line">
            <a:avLst/>
          </a:prstGeom>
          <a:ln w="9525" cap="flat" cmpd="sng">
            <a:solidFill>
              <a:srgbClr val="D11E1E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60" y="435969"/>
            <a:ext cx="322677" cy="40367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94737" y="470738"/>
            <a:ext cx="596165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Uzņēmuma X īpašnieka kredītvēsture</a:t>
            </a:r>
            <a:endParaRPr lang="lv-LV" sz="24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18" y="1438655"/>
            <a:ext cx="7737963" cy="394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638" y="5389099"/>
            <a:ext cx="7799505" cy="14325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97638" y="4905696"/>
            <a:ext cx="5672834" cy="3696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3767823" y="5437111"/>
            <a:ext cx="5672834" cy="3696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0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" y="5773631"/>
            <a:ext cx="1431949" cy="1082838"/>
          </a:xfrm>
          <a:prstGeom prst="rect">
            <a:avLst/>
          </a:prstGeom>
        </p:spPr>
      </p:pic>
      <p:grpSp>
        <p:nvGrpSpPr>
          <p:cNvPr id="14347" name="Group 37"/>
          <p:cNvGrpSpPr>
            <a:grpSpLocks/>
          </p:cNvGrpSpPr>
          <p:nvPr/>
        </p:nvGrpSpPr>
        <p:grpSpPr bwMode="auto">
          <a:xfrm>
            <a:off x="822538" y="1286057"/>
            <a:ext cx="10370329" cy="3171055"/>
            <a:chOff x="627461" y="1103313"/>
            <a:chExt cx="9827814" cy="3497262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rot="10800000">
              <a:off x="2986238" y="1566902"/>
              <a:ext cx="4643344" cy="1786087"/>
            </a:xfrm>
            <a:custGeom>
              <a:avLst/>
              <a:gdLst>
                <a:gd name="T0" fmla="*/ 0 w 1104"/>
                <a:gd name="T1" fmla="*/ 0 h 288"/>
                <a:gd name="T2" fmla="*/ 2147483647 w 1104"/>
                <a:gd name="T3" fmla="*/ 2147483647 h 288"/>
                <a:gd name="T4" fmla="*/ 2147483647 w 1104"/>
                <a:gd name="T5" fmla="*/ 0 h 288"/>
                <a:gd name="T6" fmla="*/ 0 60000 65536"/>
                <a:gd name="T7" fmla="*/ 0 60000 65536"/>
                <a:gd name="T8" fmla="*/ 0 60000 65536"/>
                <a:gd name="T9" fmla="*/ 0 w 1104"/>
                <a:gd name="T10" fmla="*/ 0 h 288"/>
                <a:gd name="T11" fmla="*/ 1104 w 1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288">
                  <a:moveTo>
                    <a:pt x="0" y="0"/>
                  </a:moveTo>
                  <a:cubicBezTo>
                    <a:pt x="172" y="144"/>
                    <a:pt x="344" y="288"/>
                    <a:pt x="528" y="288"/>
                  </a:cubicBezTo>
                  <a:cubicBezTo>
                    <a:pt x="712" y="288"/>
                    <a:pt x="1008" y="48"/>
                    <a:pt x="1104" y="0"/>
                  </a:cubicBezTo>
                </a:path>
              </a:pathLst>
            </a:custGeom>
            <a:solidFill>
              <a:srgbClr val="C00000">
                <a:alpha val="70000"/>
              </a:srgbClr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4556" tIns="47279" rIns="94556" bIns="47279" anchor="ctr"/>
            <a:lstStyle/>
            <a:p>
              <a:pPr eaLnBrk="1" hangingPunct="1">
                <a:defRPr/>
              </a:pPr>
              <a:endParaRPr lang="en-US" sz="1632">
                <a:latin typeface="Avenir Light" panose="020B0402020203020204" pitchFamily="34" charset="-70"/>
              </a:endParaRPr>
            </a:p>
          </p:txBody>
        </p:sp>
        <p:sp>
          <p:nvSpPr>
            <p:cNvPr id="14349" name="Line 5"/>
            <p:cNvSpPr>
              <a:spLocks noChangeShapeType="1"/>
            </p:cNvSpPr>
            <p:nvPr/>
          </p:nvSpPr>
          <p:spPr bwMode="auto">
            <a:xfrm>
              <a:off x="1238250" y="3371850"/>
              <a:ext cx="9525" cy="122872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lIns="94556" tIns="47279" rIns="94556" bIns="47279" anchor="ctr"/>
            <a:lstStyle/>
            <a:p>
              <a:endParaRPr lang="lv-LV" sz="1632">
                <a:latin typeface="Avenir Light" panose="020B0402020203020204" pitchFamily="34" charset="-70"/>
              </a:endParaRP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1238250" y="3403600"/>
              <a:ext cx="9090025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lIns="94556" tIns="47279" rIns="94556" bIns="47279" anchor="ctr"/>
            <a:lstStyle/>
            <a:p>
              <a:endParaRPr lang="lv-LV" sz="1632">
                <a:latin typeface="Avenir Light" panose="020B0402020203020204" pitchFamily="34" charset="-70"/>
              </a:endParaRPr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 flipV="1">
              <a:off x="1238250" y="1103313"/>
              <a:ext cx="0" cy="2268537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4556" tIns="47279" rIns="94556" bIns="47279" anchor="ctr"/>
            <a:lstStyle/>
            <a:p>
              <a:endParaRPr lang="lv-LV" sz="1632">
                <a:latin typeface="Avenir Light" panose="020B0402020203020204" pitchFamily="34" charset="-7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367020" y="3460948"/>
              <a:ext cx="1606518" cy="463589"/>
            </a:xfrm>
            <a:custGeom>
              <a:avLst/>
              <a:gdLst>
                <a:gd name="T0" fmla="*/ 0 w 1104"/>
                <a:gd name="T1" fmla="*/ 0 h 288"/>
                <a:gd name="T2" fmla="*/ 2147483647 w 1104"/>
                <a:gd name="T3" fmla="*/ 2147483647 h 288"/>
                <a:gd name="T4" fmla="*/ 2147483647 w 1104"/>
                <a:gd name="T5" fmla="*/ 0 h 288"/>
                <a:gd name="T6" fmla="*/ 0 60000 65536"/>
                <a:gd name="T7" fmla="*/ 0 60000 65536"/>
                <a:gd name="T8" fmla="*/ 0 60000 65536"/>
                <a:gd name="T9" fmla="*/ 0 w 1104"/>
                <a:gd name="T10" fmla="*/ 0 h 288"/>
                <a:gd name="T11" fmla="*/ 1104 w 1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288">
                  <a:moveTo>
                    <a:pt x="0" y="0"/>
                  </a:moveTo>
                  <a:cubicBezTo>
                    <a:pt x="172" y="144"/>
                    <a:pt x="344" y="288"/>
                    <a:pt x="528" y="288"/>
                  </a:cubicBezTo>
                  <a:cubicBezTo>
                    <a:pt x="712" y="288"/>
                    <a:pt x="1008" y="48"/>
                    <a:pt x="1104" y="0"/>
                  </a:cubicBezTo>
                </a:path>
              </a:pathLst>
            </a:custGeom>
            <a:solidFill>
              <a:srgbClr val="C00000">
                <a:alpha val="70000"/>
              </a:srgbClr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4556" tIns="47279" rIns="94556" bIns="47279" anchor="ctr"/>
            <a:lstStyle/>
            <a:p>
              <a:pPr eaLnBrk="1" hangingPunct="1">
                <a:defRPr/>
              </a:pPr>
              <a:endParaRPr lang="en-US" sz="1632">
                <a:latin typeface="Avenir Light" panose="020B0402020203020204" pitchFamily="34" charset="-7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557184" y="2314676"/>
              <a:ext cx="1559563" cy="38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4556" tIns="47279" rIns="94556" bIns="47279">
              <a:spAutoFit/>
            </a:bodyPr>
            <a:lstStyle/>
            <a:p>
              <a:pPr algn="ctr" eaLnBrk="1" hangingPunct="1">
                <a:defRPr/>
              </a:pPr>
              <a:r>
                <a:rPr lang="lv-LV" sz="1632" dirty="0" smtClean="0">
                  <a:latin typeface="Avenir Light" panose="020B0402020203020204" pitchFamily="34" charset="-70"/>
                </a:rPr>
                <a:t>Piesaistīšana</a:t>
              </a:r>
              <a:r>
                <a:rPr lang="en-US" sz="1632" dirty="0" smtClean="0">
                  <a:latin typeface="Avenir Light" panose="020B0402020203020204" pitchFamily="34" charset="-70"/>
                </a:rPr>
                <a:t> </a:t>
              </a:r>
              <a:endParaRPr lang="en-US" sz="1632" dirty="0">
                <a:latin typeface="Avenir Light" panose="020B0402020203020204" pitchFamily="34" charset="-7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57747" y="2314676"/>
              <a:ext cx="3198748" cy="38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556" tIns="47279" rIns="94556" bIns="47279">
              <a:spAutoFit/>
            </a:bodyPr>
            <a:lstStyle/>
            <a:p>
              <a:pPr algn="ctr" eaLnBrk="1" hangingPunct="1">
                <a:defRPr/>
              </a:pPr>
              <a:r>
                <a:rPr lang="lv-LV" sz="1632" dirty="0" smtClean="0">
                  <a:solidFill>
                    <a:schemeClr val="bg1"/>
                  </a:solidFill>
                  <a:latin typeface="Avenir Light" panose="020B0402020203020204" pitchFamily="34" charset="-70"/>
                </a:rPr>
                <a:t>Klientu vadība</a:t>
              </a:r>
              <a:endParaRPr lang="en-US" sz="1632" dirty="0">
                <a:solidFill>
                  <a:schemeClr val="bg1"/>
                </a:solidFill>
                <a:latin typeface="Avenir Light" panose="020B0402020203020204" pitchFamily="34" charset="-7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10800000">
              <a:off x="627461" y="1739953"/>
              <a:ext cx="456789" cy="254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4556" tIns="47279" rIns="94556" bIns="47279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lv-LV" sz="1451" dirty="0" smtClean="0">
                  <a:solidFill>
                    <a:schemeClr val="bg1">
                      <a:lumMod val="50000"/>
                    </a:schemeClr>
                  </a:solidFill>
                  <a:latin typeface="Avenir Light" panose="020B0402020203020204" pitchFamily="34" charset="-70"/>
                </a:rPr>
                <a:t>Izdevumi</a:t>
              </a:r>
              <a:r>
                <a:rPr lang="en-US" sz="1451" dirty="0" smtClean="0">
                  <a:solidFill>
                    <a:srgbClr val="FF0000"/>
                  </a:solidFill>
                  <a:latin typeface="Avenir Light" panose="020B0402020203020204" pitchFamily="34" charset="-70"/>
                </a:rPr>
                <a:t> </a:t>
              </a:r>
              <a:r>
                <a:rPr lang="en-US" sz="1451" dirty="0" smtClean="0">
                  <a:solidFill>
                    <a:srgbClr val="000099"/>
                  </a:solidFill>
                  <a:latin typeface="Avenir Light" panose="020B0402020203020204" pitchFamily="34" charset="-70"/>
                </a:rPr>
                <a:t>  </a:t>
              </a:r>
              <a:r>
                <a:rPr lang="en-US" sz="1451" dirty="0">
                  <a:solidFill>
                    <a:srgbClr val="C00000"/>
                  </a:solidFill>
                  <a:latin typeface="Avenir Light" panose="020B0402020203020204" pitchFamily="34" charset="-70"/>
                </a:rPr>
                <a:t>/  </a:t>
              </a:r>
              <a:r>
                <a:rPr lang="lv-LV" sz="1451" dirty="0" smtClean="0">
                  <a:solidFill>
                    <a:srgbClr val="C00000"/>
                  </a:solidFill>
                  <a:latin typeface="Avenir Light" panose="020B0402020203020204" pitchFamily="34" charset="-70"/>
                </a:rPr>
                <a:t>Peļņa</a:t>
              </a:r>
              <a:endParaRPr lang="en-US" sz="1451" dirty="0">
                <a:solidFill>
                  <a:srgbClr val="C00000"/>
                </a:solidFill>
                <a:latin typeface="Avenir Light" panose="020B0402020203020204" pitchFamily="34" charset="-7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9436120" y="3497464"/>
              <a:ext cx="1019155" cy="35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556" tIns="47279" rIns="94556" bIns="47279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lv-LV" sz="1451" dirty="0" smtClean="0">
                  <a:solidFill>
                    <a:srgbClr val="C00000"/>
                  </a:solidFill>
                  <a:latin typeface="Avenir Light" panose="020B0402020203020204" pitchFamily="34" charset="-70"/>
                </a:rPr>
                <a:t>Laiks</a:t>
              </a:r>
              <a:endParaRPr lang="en-US" sz="1451" dirty="0">
                <a:solidFill>
                  <a:srgbClr val="C00000"/>
                </a:solidFill>
                <a:latin typeface="Avenir Light" panose="020B0402020203020204" pitchFamily="34" charset="-7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769279" y="3475237"/>
              <a:ext cx="1647792" cy="449300"/>
            </a:xfrm>
            <a:custGeom>
              <a:avLst/>
              <a:gdLst>
                <a:gd name="T0" fmla="*/ 0 w 1104"/>
                <a:gd name="T1" fmla="*/ 0 h 288"/>
                <a:gd name="T2" fmla="*/ 2147483647 w 1104"/>
                <a:gd name="T3" fmla="*/ 2147483647 h 288"/>
                <a:gd name="T4" fmla="*/ 2147483647 w 1104"/>
                <a:gd name="T5" fmla="*/ 0 h 288"/>
                <a:gd name="T6" fmla="*/ 0 60000 65536"/>
                <a:gd name="T7" fmla="*/ 0 60000 65536"/>
                <a:gd name="T8" fmla="*/ 0 60000 65536"/>
                <a:gd name="T9" fmla="*/ 0 w 1104"/>
                <a:gd name="T10" fmla="*/ 0 h 288"/>
                <a:gd name="T11" fmla="*/ 1104 w 1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288">
                  <a:moveTo>
                    <a:pt x="0" y="0"/>
                  </a:moveTo>
                  <a:cubicBezTo>
                    <a:pt x="172" y="144"/>
                    <a:pt x="344" y="288"/>
                    <a:pt x="528" y="288"/>
                  </a:cubicBezTo>
                  <a:cubicBezTo>
                    <a:pt x="712" y="288"/>
                    <a:pt x="1008" y="48"/>
                    <a:pt x="1104" y="0"/>
                  </a:cubicBezTo>
                </a:path>
              </a:pathLst>
            </a:custGeom>
            <a:solidFill>
              <a:srgbClr val="C00000">
                <a:alpha val="70000"/>
              </a:srgbClr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4556" tIns="47279" rIns="94556" bIns="47279" anchor="ctr"/>
            <a:lstStyle/>
            <a:p>
              <a:pPr eaLnBrk="1" hangingPunct="1">
                <a:defRPr/>
              </a:pPr>
              <a:endParaRPr lang="lt-LT" sz="1632">
                <a:latin typeface="Avenir Light" panose="020B0402020203020204" pitchFamily="34" charset="-70"/>
              </a:endParaRPr>
            </a:p>
          </p:txBody>
        </p:sp>
        <p:sp>
          <p:nvSpPr>
            <p:cNvPr id="14358" name="Text Box 15"/>
            <p:cNvSpPr txBox="1">
              <a:spLocks noChangeArrowheads="1"/>
            </p:cNvSpPr>
            <p:nvPr/>
          </p:nvSpPr>
          <p:spPr bwMode="auto">
            <a:xfrm>
              <a:off x="7420242" y="2270224"/>
              <a:ext cx="2341109" cy="38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4556" tIns="47279" rIns="94556" bIns="47279">
              <a:spAutoFit/>
            </a:bodyPr>
            <a:lstStyle>
              <a:defPPr>
                <a:defRPr lang="lv-LV"/>
              </a:defPPr>
              <a:lvl1pPr algn="ctr">
                <a:defRPr sz="1632">
                  <a:latin typeface="+mj-lt"/>
                </a:defRPr>
              </a:lvl1pPr>
            </a:lstStyle>
            <a:p>
              <a:r>
                <a:rPr lang="lv-LV" altLang="lv-LV" dirty="0">
                  <a:solidFill>
                    <a:srgbClr val="C00000"/>
                  </a:solidFill>
                  <a:latin typeface="Avenir Light" panose="020B0402020203020204" pitchFamily="34" charset="-70"/>
                </a:rPr>
                <a:t>Neizpildītās saistības</a:t>
              </a:r>
              <a:endParaRPr lang="en-US" altLang="lv-LV" dirty="0">
                <a:solidFill>
                  <a:srgbClr val="C00000"/>
                </a:solidFill>
                <a:latin typeface="Avenir Light" panose="020B0402020203020204" pitchFamily="34" charset="-70"/>
              </a:endParaRPr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88046" y="3094036"/>
            <a:ext cx="1125725" cy="235082"/>
          </a:xfrm>
          <a:prstGeom prst="rect">
            <a:avLst/>
          </a:prstGeom>
          <a:solidFill>
            <a:srgbClr val="BCBDB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4568" tIns="47284" rIns="94568" bIns="47284">
            <a:spAutoFit/>
          </a:bodyPr>
          <a:lstStyle/>
          <a:p>
            <a:pPr algn="ctr" eaLnBrk="1" hangingPunct="1">
              <a:defRPr/>
            </a:pPr>
            <a:r>
              <a:rPr lang="lv-LV" sz="907" b="1" dirty="0" smtClean="0">
                <a:solidFill>
                  <a:schemeClr val="bg1"/>
                </a:solidFill>
                <a:latin typeface="Avenir Light" panose="020B0402020203020204" pitchFamily="34" charset="-70"/>
              </a:rPr>
              <a:t>MEKLĒŠANA</a:t>
            </a:r>
            <a:endParaRPr lang="en-US" sz="907" b="1" dirty="0">
              <a:solidFill>
                <a:schemeClr val="bg1"/>
              </a:solidFill>
              <a:latin typeface="Avenir Light" panose="020B0402020203020204" pitchFamily="34" charset="-7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187063" y="3094036"/>
            <a:ext cx="3930569" cy="235082"/>
          </a:xfrm>
          <a:prstGeom prst="rect">
            <a:avLst/>
          </a:prstGeom>
          <a:solidFill>
            <a:srgbClr val="BCBDB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4568" tIns="47284" rIns="94568" bIns="47284">
            <a:spAutoFit/>
          </a:bodyPr>
          <a:lstStyle/>
          <a:p>
            <a:pPr algn="ctr" eaLnBrk="1" hangingPunct="1">
              <a:defRPr/>
            </a:pPr>
            <a:r>
              <a:rPr lang="en-US" sz="907" b="1" dirty="0" smtClean="0">
                <a:solidFill>
                  <a:schemeClr val="bg1"/>
                </a:solidFill>
                <a:latin typeface="Avenir Light" panose="020B0402020203020204" pitchFamily="34" charset="-70"/>
              </a:rPr>
              <a:t>MONITOR</a:t>
            </a:r>
            <a:r>
              <a:rPr lang="lv-LV" sz="907" b="1" dirty="0" smtClean="0">
                <a:solidFill>
                  <a:schemeClr val="bg1"/>
                </a:solidFill>
                <a:latin typeface="Avenir Light" panose="020B0402020203020204" pitchFamily="34" charset="-70"/>
              </a:rPr>
              <a:t>INGS</a:t>
            </a:r>
            <a:endParaRPr lang="en-US" sz="907" b="1" dirty="0">
              <a:solidFill>
                <a:schemeClr val="bg1"/>
              </a:solidFill>
              <a:latin typeface="Avenir Light" panose="020B0402020203020204" pitchFamily="34" charset="-7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854781" y="3094036"/>
            <a:ext cx="1291273" cy="235082"/>
          </a:xfrm>
          <a:prstGeom prst="rect">
            <a:avLst/>
          </a:prstGeom>
          <a:solidFill>
            <a:srgbClr val="BCBDB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4568" tIns="47284" rIns="94568" bIns="47284">
            <a:spAutoFit/>
          </a:bodyPr>
          <a:lstStyle/>
          <a:p>
            <a:pPr algn="ctr" eaLnBrk="1" hangingPunct="1">
              <a:defRPr/>
            </a:pPr>
            <a:r>
              <a:rPr lang="lv-LV" sz="907" b="1" dirty="0" smtClean="0">
                <a:solidFill>
                  <a:schemeClr val="bg1"/>
                </a:solidFill>
                <a:latin typeface="Avenir Light" panose="020B0402020203020204" pitchFamily="34" charset="-70"/>
              </a:rPr>
              <a:t>NOVĒRTĒŠANA</a:t>
            </a:r>
            <a:endParaRPr lang="en-US" sz="907" b="1" dirty="0">
              <a:solidFill>
                <a:schemeClr val="bg1"/>
              </a:solidFill>
              <a:latin typeface="Avenir Light" panose="020B0402020203020204" pitchFamily="34" charset="-7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218654" y="3094036"/>
            <a:ext cx="2078705" cy="235082"/>
          </a:xfrm>
          <a:prstGeom prst="rect">
            <a:avLst/>
          </a:prstGeom>
          <a:solidFill>
            <a:srgbClr val="BCBDB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4568" tIns="47284" rIns="94568" bIns="47284">
            <a:spAutoFit/>
          </a:bodyPr>
          <a:lstStyle/>
          <a:p>
            <a:pPr algn="ctr" eaLnBrk="1" hangingPunct="1">
              <a:defRPr/>
            </a:pPr>
            <a:r>
              <a:rPr lang="lv-LV" sz="907" b="1" dirty="0" smtClean="0">
                <a:solidFill>
                  <a:schemeClr val="bg1"/>
                </a:solidFill>
                <a:latin typeface="Avenir Light" panose="020B0402020203020204" pitchFamily="34" charset="-70"/>
              </a:rPr>
              <a:t>PARĀDU PIEDZIŅA</a:t>
            </a:r>
            <a:endParaRPr lang="en-US" sz="907" b="1" dirty="0">
              <a:solidFill>
                <a:schemeClr val="bg1"/>
              </a:solidFill>
              <a:latin typeface="Avenir Light" panose="020B0402020203020204" pitchFamily="34" charset="-7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504" y="183910"/>
            <a:ext cx="706524" cy="69053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4186" y="4618006"/>
            <a:ext cx="10217527" cy="524848"/>
            <a:chOff x="912727" y="4924886"/>
            <a:chExt cx="10217527" cy="524848"/>
          </a:xfrm>
        </p:grpSpPr>
        <p:grpSp>
          <p:nvGrpSpPr>
            <p:cNvPr id="3" name="Group 2"/>
            <p:cNvGrpSpPr/>
            <p:nvPr/>
          </p:nvGrpSpPr>
          <p:grpSpPr>
            <a:xfrm>
              <a:off x="912727" y="4924886"/>
              <a:ext cx="8477518" cy="524848"/>
              <a:chOff x="912727" y="4924886"/>
              <a:chExt cx="8477518" cy="524848"/>
            </a:xfrm>
          </p:grpSpPr>
          <p:sp>
            <p:nvSpPr>
              <p:cNvPr id="8" name="AutoShape 281"/>
              <p:cNvSpPr>
                <a:spLocks/>
              </p:cNvSpPr>
              <p:nvPr/>
            </p:nvSpPr>
            <p:spPr bwMode="auto">
              <a:xfrm>
                <a:off x="912727" y="4933124"/>
                <a:ext cx="1665288" cy="515014"/>
              </a:xfrm>
              <a:prstGeom prst="borderCallout1">
                <a:avLst>
                  <a:gd name="adj1" fmla="val -745"/>
                  <a:gd name="adj2" fmla="val 65079"/>
                  <a:gd name="adj3" fmla="val -147823"/>
                  <a:gd name="adj4" fmla="val 65371"/>
                </a:avLst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lIns="94556" tIns="47279" rIns="94556" bIns="47279" anchor="t"/>
              <a:lstStyle/>
              <a:p>
                <a:pPr>
                  <a:defRPr/>
                </a:pPr>
                <a:r>
                  <a:rPr lang="lv-LV" sz="1270" dirty="0" smtClean="0">
                    <a:solidFill>
                      <a:schemeClr val="bg1">
                        <a:lumMod val="10000"/>
                      </a:schemeClr>
                    </a:solidFill>
                    <a:latin typeface="Avenir Light" panose="020B0402020203020204" pitchFamily="34" charset="-70"/>
                  </a:rPr>
                  <a:t>Jaunu klientu meklēšana</a:t>
                </a:r>
              </a:p>
            </p:txBody>
          </p:sp>
          <p:sp>
            <p:nvSpPr>
              <p:cNvPr id="44" name="AutoShape 281"/>
              <p:cNvSpPr>
                <a:spLocks/>
              </p:cNvSpPr>
              <p:nvPr/>
            </p:nvSpPr>
            <p:spPr bwMode="auto">
              <a:xfrm>
                <a:off x="2609648" y="4924886"/>
                <a:ext cx="1665790" cy="524848"/>
              </a:xfrm>
              <a:prstGeom prst="borderCallout1">
                <a:avLst>
                  <a:gd name="adj1" fmla="val -140"/>
                  <a:gd name="adj2" fmla="val 33439"/>
                  <a:gd name="adj3" fmla="val -225101"/>
                  <a:gd name="adj4" fmla="val 33351"/>
                </a:avLst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lIns="94556" tIns="47279" rIns="94556" bIns="47279" anchor="t"/>
              <a:lstStyle/>
              <a:p>
                <a:pPr>
                  <a:defRPr/>
                </a:pPr>
                <a:r>
                  <a:rPr lang="lv-LV" sz="1270" dirty="0" smtClean="0">
                    <a:solidFill>
                      <a:schemeClr val="bg1">
                        <a:lumMod val="10000"/>
                      </a:schemeClr>
                    </a:solidFill>
                    <a:latin typeface="Avenir Light" panose="020B0402020203020204" pitchFamily="34" charset="-70"/>
                  </a:rPr>
                  <a:t>Jaunu un esošu klientu novērtēšana</a:t>
                </a:r>
                <a:endParaRPr lang="en-GB" sz="1270" dirty="0">
                  <a:solidFill>
                    <a:schemeClr val="bg1">
                      <a:lumMod val="10000"/>
                    </a:schemeClr>
                  </a:solidFill>
                  <a:latin typeface="Avenir Light" panose="020B0402020203020204" pitchFamily="34" charset="-70"/>
                </a:endParaRPr>
              </a:p>
            </p:txBody>
          </p:sp>
          <p:sp>
            <p:nvSpPr>
              <p:cNvPr id="45" name="AutoShape 281"/>
              <p:cNvSpPr>
                <a:spLocks/>
              </p:cNvSpPr>
              <p:nvPr/>
            </p:nvSpPr>
            <p:spPr bwMode="auto">
              <a:xfrm>
                <a:off x="4329609" y="4924886"/>
                <a:ext cx="1665790" cy="524848"/>
              </a:xfrm>
              <a:prstGeom prst="borderCallout1">
                <a:avLst>
                  <a:gd name="adj1" fmla="val -2560"/>
                  <a:gd name="adj2" fmla="val 34583"/>
                  <a:gd name="adj3" fmla="val -227400"/>
                  <a:gd name="adj4" fmla="val 34990"/>
                </a:avLst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lIns="94556" tIns="47279" rIns="94556" bIns="47279" anchor="t"/>
              <a:lstStyle/>
              <a:p>
                <a:pPr>
                  <a:defRPr/>
                </a:pPr>
                <a:r>
                  <a:rPr lang="lv-LV" sz="1270" dirty="0" smtClean="0">
                    <a:solidFill>
                      <a:schemeClr val="bg1">
                        <a:lumMod val="10000"/>
                      </a:schemeClr>
                    </a:solidFill>
                    <a:latin typeface="Avenir Light" panose="020B0402020203020204" pitchFamily="34" charset="-70"/>
                  </a:rPr>
                  <a:t>Uzvedības vērtēšana</a:t>
                </a:r>
                <a:endParaRPr lang="en-GB" sz="1270" dirty="0">
                  <a:solidFill>
                    <a:schemeClr val="bg1">
                      <a:lumMod val="10000"/>
                    </a:schemeClr>
                  </a:solidFill>
                  <a:latin typeface="Avenir Light" panose="020B0402020203020204" pitchFamily="34" charset="-70"/>
                </a:endParaRPr>
              </a:p>
            </p:txBody>
          </p:sp>
          <p:sp>
            <p:nvSpPr>
              <p:cNvPr id="46" name="AutoShape 281"/>
              <p:cNvSpPr>
                <a:spLocks/>
              </p:cNvSpPr>
              <p:nvPr/>
            </p:nvSpPr>
            <p:spPr bwMode="auto">
              <a:xfrm>
                <a:off x="6021491" y="4924886"/>
                <a:ext cx="1665790" cy="524848"/>
              </a:xfrm>
              <a:prstGeom prst="borderCallout1">
                <a:avLst>
                  <a:gd name="adj1" fmla="val -745"/>
                  <a:gd name="adj2" fmla="val 39538"/>
                  <a:gd name="adj3" fmla="val -225101"/>
                  <a:gd name="adj4" fmla="val 39831"/>
                </a:avLst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lIns="94556" tIns="47279" rIns="94556" bIns="47279" anchor="t"/>
              <a:lstStyle/>
              <a:p>
                <a:pPr>
                  <a:defRPr/>
                </a:pPr>
                <a:r>
                  <a:rPr lang="lv-LV" sz="1270" dirty="0" smtClean="0">
                    <a:solidFill>
                      <a:schemeClr val="bg1">
                        <a:lumMod val="10000"/>
                      </a:schemeClr>
                    </a:solidFill>
                    <a:latin typeface="Avenir Light" panose="020B0402020203020204" pitchFamily="34" charset="-70"/>
                  </a:rPr>
                  <a:t>Agrā brīdināšana</a:t>
                </a:r>
                <a:endParaRPr lang="en-GB" sz="1270" dirty="0">
                  <a:solidFill>
                    <a:schemeClr val="bg1">
                      <a:lumMod val="10000"/>
                    </a:schemeClr>
                  </a:solidFill>
                  <a:latin typeface="Avenir Light" panose="020B0402020203020204" pitchFamily="34" charset="-70"/>
                </a:endParaRPr>
              </a:p>
            </p:txBody>
          </p:sp>
          <p:sp>
            <p:nvSpPr>
              <p:cNvPr id="47" name="AutoShape 281"/>
              <p:cNvSpPr>
                <a:spLocks/>
              </p:cNvSpPr>
              <p:nvPr/>
            </p:nvSpPr>
            <p:spPr bwMode="auto">
              <a:xfrm>
                <a:off x="7724455" y="4924886"/>
                <a:ext cx="1665790" cy="524848"/>
              </a:xfrm>
              <a:prstGeom prst="borderCallout1">
                <a:avLst>
                  <a:gd name="adj1" fmla="val -2560"/>
                  <a:gd name="adj2" fmla="val 19716"/>
                  <a:gd name="adj3" fmla="val -225706"/>
                  <a:gd name="adj4" fmla="val 19246"/>
                </a:avLst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lIns="94556" tIns="47279" rIns="94556" bIns="47279" anchor="t"/>
              <a:lstStyle/>
              <a:p>
                <a:pPr>
                  <a:defRPr/>
                </a:pPr>
                <a:r>
                  <a:rPr lang="lv-LV" sz="1270" dirty="0" smtClean="0">
                    <a:solidFill>
                      <a:schemeClr val="bg1">
                        <a:lumMod val="10000"/>
                      </a:schemeClr>
                    </a:solidFill>
                    <a:latin typeface="Avenir Light" panose="020B0402020203020204" pitchFamily="34" charset="-70"/>
                  </a:rPr>
                  <a:t>Parāda atgūšanas iespēja</a:t>
                </a:r>
                <a:endParaRPr lang="en-GB" sz="1270" dirty="0">
                  <a:solidFill>
                    <a:schemeClr val="bg1">
                      <a:lumMod val="10000"/>
                    </a:schemeClr>
                  </a:solidFill>
                  <a:latin typeface="Avenir Light" panose="020B0402020203020204" pitchFamily="34" charset="-70"/>
                </a:endParaRPr>
              </a:p>
            </p:txBody>
          </p:sp>
        </p:grpSp>
        <p:sp>
          <p:nvSpPr>
            <p:cNvPr id="48" name="AutoShape 281"/>
            <p:cNvSpPr>
              <a:spLocks/>
            </p:cNvSpPr>
            <p:nvPr/>
          </p:nvSpPr>
          <p:spPr bwMode="auto">
            <a:xfrm>
              <a:off x="9464464" y="4924886"/>
              <a:ext cx="1665790" cy="524848"/>
            </a:xfrm>
            <a:prstGeom prst="borderCallout1">
              <a:avLst>
                <a:gd name="adj1" fmla="val -745"/>
                <a:gd name="adj2" fmla="val 2371"/>
                <a:gd name="adj3" fmla="val -174286"/>
                <a:gd name="adj4" fmla="val 2283"/>
              </a:avLst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4556" tIns="47279" rIns="94556" bIns="47279" anchor="t"/>
            <a:lstStyle/>
            <a:p>
              <a:pPr>
                <a:defRPr/>
              </a:pPr>
              <a:r>
                <a:rPr lang="lv-LV" sz="1270" dirty="0" smtClean="0">
                  <a:solidFill>
                    <a:schemeClr val="bg1">
                      <a:lumMod val="10000"/>
                    </a:schemeClr>
                  </a:solidFill>
                  <a:latin typeface="Avenir Light" panose="020B0402020203020204" pitchFamily="34" charset="-70"/>
                </a:rPr>
                <a:t>Datu apmaiņa</a:t>
              </a:r>
              <a:endParaRPr lang="en-GB" sz="1270" dirty="0">
                <a:solidFill>
                  <a:schemeClr val="bg1">
                    <a:lumMod val="10000"/>
                  </a:schemeClr>
                </a:solidFill>
                <a:latin typeface="Avenir Light" panose="020B0402020203020204" pitchFamily="34" charset="-7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572830" y="1155786"/>
            <a:ext cx="10928350" cy="0"/>
          </a:xfrm>
          <a:prstGeom prst="line">
            <a:avLst/>
          </a:prstGeom>
          <a:ln w="9525" cap="flat" cmpd="sng">
            <a:solidFill>
              <a:srgbClr val="D11E1E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1394737" y="466987"/>
            <a:ext cx="9017890" cy="4322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 smtClean="0">
                <a:solidFill>
                  <a:srgbClr val="C00000"/>
                </a:solidFill>
                <a:latin typeface="Avenir" panose="020B0503020203020204" pitchFamily="34" charset="-70"/>
                <a:ea typeface="+mn-ea"/>
                <a:cs typeface="+mn-cs"/>
              </a:rPr>
              <a:t>Klientu dzīves cikls – datu izmantošana</a:t>
            </a:r>
            <a:endParaRPr lang="lv-LV" sz="2400" dirty="0">
              <a:solidFill>
                <a:srgbClr val="C00000"/>
              </a:solidFill>
              <a:latin typeface="Avenir" panose="020B0503020203020204" pitchFamily="34" charset="-70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30" y="434438"/>
            <a:ext cx="322677" cy="4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91475" y="2223347"/>
            <a:ext cx="8029988" cy="40389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lv-LV" sz="4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KREDĪTINFORMĀCIJAS BIROJS 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475" y="3237275"/>
            <a:ext cx="8029988" cy="1022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lv-LV"/>
            </a:defPPr>
            <a:lvl1pPr algn="ctr">
              <a:lnSpc>
                <a:spcPts val="2353"/>
              </a:lnSpc>
              <a:spcBef>
                <a:spcPct val="0"/>
              </a:spcBef>
              <a:buNone/>
              <a:defRPr sz="4000" b="0" i="0" cap="none" spc="154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Radot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uzticību!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4475" y="4870309"/>
            <a:ext cx="2561516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lv-LV" sz="2000" dirty="0">
                <a:solidFill>
                  <a:schemeClr val="bg1"/>
                </a:solidFill>
                <a:latin typeface="Avenir Heavy" panose="020B0703020203020204" pitchFamily="3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Intars Miķelsons</a:t>
            </a:r>
            <a:endParaRPr lang="lv-LV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lv-LV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Komercdirektors</a:t>
            </a:r>
            <a:endParaRPr lang="lv-LV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lv-LV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 +371 66934704 </a:t>
            </a:r>
            <a:endParaRPr lang="lv-LV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lv-LV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Mob.+371 25780302</a:t>
            </a:r>
            <a:endParaRPr lang="lv-LV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Intars.mikelsons@kib.lv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5" y="2118146"/>
            <a:ext cx="6691807" cy="473131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3249" y="442605"/>
            <a:ext cx="8322019" cy="432234"/>
          </a:xfr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Kredītinformācijas birojs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" y="5773631"/>
            <a:ext cx="1431949" cy="1082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504" y="183910"/>
            <a:ext cx="706524" cy="6905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72830" y="1155786"/>
            <a:ext cx="10928350" cy="0"/>
          </a:xfrm>
          <a:prstGeom prst="line">
            <a:avLst/>
          </a:prstGeom>
          <a:ln w="9525" cap="flat" cmpd="sng">
            <a:solidFill>
              <a:srgbClr val="D11E1E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7" y="3919178"/>
            <a:ext cx="322677" cy="40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9" y="4934652"/>
            <a:ext cx="322677" cy="403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0" y="2514856"/>
            <a:ext cx="322677" cy="4036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2335" y="2118146"/>
            <a:ext cx="7135989" cy="3640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>
                    <a:lumMod val="10000"/>
                  </a:schemeClr>
                </a:solidFill>
                <a:latin typeface="Avenir Light" panose="020B0402020203020204" pitchFamily="34" charset="-7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venir Light" panose="020B0402020203020204" pitchFamily="34" charset="-7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Creditinfo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izveidots 1997.gadā </a:t>
            </a:r>
          </a:p>
          <a:p>
            <a:endParaRPr lang="lv-LV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Uzņēmums darbojas 32 valstīs Eiropā un pasaulē</a:t>
            </a:r>
          </a:p>
          <a:p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Kredītinformācijas biroja sistēmas (CBS) izstrādi un uzturēšanu nodrošina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Creditinfo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Solutions (Čehija)</a:t>
            </a:r>
          </a:p>
          <a:p>
            <a:endParaRPr lang="lv-LV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Industrijas «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know-how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» nodrošina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Creditinfo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konsultāciju komanda (Lietuva, Čehija, Slovākija, Islande)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6" y="3150371"/>
            <a:ext cx="322677" cy="4036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403" y="1615394"/>
            <a:ext cx="1171575" cy="466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14" y="1521125"/>
            <a:ext cx="2053602" cy="533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017" y="1513241"/>
            <a:ext cx="1114425" cy="552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780" y="1532398"/>
            <a:ext cx="2428875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30" y="434438"/>
            <a:ext cx="322677" cy="403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993" y="1473462"/>
            <a:ext cx="2423783" cy="7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2830" y="846946"/>
            <a:ext cx="8486389" cy="5995634"/>
            <a:chOff x="1062009" y="856909"/>
            <a:chExt cx="8486389" cy="5995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09" y="856909"/>
              <a:ext cx="8486389" cy="59956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580" y="2683618"/>
              <a:ext cx="609497" cy="1752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7580" y="2170784"/>
              <a:ext cx="1352550" cy="46672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36565" y="451912"/>
            <a:ext cx="652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 plūsma kredītinformācijas birojā</a:t>
            </a:r>
            <a:endParaRPr lang="lv-LV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830" y="434438"/>
            <a:ext cx="322677" cy="4036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504" y="183910"/>
            <a:ext cx="706524" cy="6905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" y="5773631"/>
            <a:ext cx="1431949" cy="108283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572830" y="1155786"/>
            <a:ext cx="10928350" cy="0"/>
          </a:xfrm>
          <a:prstGeom prst="line">
            <a:avLst/>
          </a:prstGeom>
          <a:ln w="9525" cap="flat" cmpd="sng">
            <a:solidFill>
              <a:srgbClr val="D11E1E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9740" y="1164408"/>
            <a:ext cx="2861546" cy="21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04244" y="2481943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1 368 848</a:t>
            </a:r>
          </a:p>
        </p:txBody>
      </p:sp>
    </p:spTree>
    <p:extLst>
      <p:ext uri="{BB962C8B-B14F-4D97-AF65-F5344CB8AC3E}">
        <p14:creationId xmlns:p14="http://schemas.microsoft.com/office/powerpoint/2010/main" val="24941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4147" y="2502039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550 611</a:t>
            </a:r>
          </a:p>
        </p:txBody>
      </p:sp>
    </p:spTree>
    <p:extLst>
      <p:ext uri="{BB962C8B-B14F-4D97-AF65-F5344CB8AC3E}">
        <p14:creationId xmlns:p14="http://schemas.microsoft.com/office/powerpoint/2010/main" val="1546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14775" y="2502040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009</a:t>
            </a:r>
            <a:endParaRPr lang="lv-LV" sz="6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14775" y="2502040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154 228</a:t>
            </a:r>
            <a:endParaRPr lang="lv-LV" sz="6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4736" y="470738"/>
            <a:ext cx="9045501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????</a:t>
            </a:r>
            <a:endParaRPr lang="lv-LV" sz="24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60" y="435969"/>
            <a:ext cx="322677" cy="40367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74582" y="2767584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99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4736" y="470738"/>
            <a:ext cx="9045501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Finanšu pārskati</a:t>
            </a:r>
            <a:endParaRPr lang="lv-LV" sz="24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34" y="185441"/>
            <a:ext cx="706524" cy="69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5162"/>
            <a:ext cx="1431949" cy="10828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72060" y="1157317"/>
            <a:ext cx="10928350" cy="0"/>
          </a:xfrm>
          <a:prstGeom prst="line">
            <a:avLst/>
          </a:prstGeom>
          <a:ln w="9525" cap="flat" cmpd="sng">
            <a:solidFill>
              <a:srgbClr val="D11E1E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60" y="435969"/>
            <a:ext cx="322677" cy="40367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30731" y="3579700"/>
            <a:ext cx="10942823" cy="57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17731" y="3483703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12" name="Oval 11"/>
          <p:cNvSpPr/>
          <p:nvPr/>
        </p:nvSpPr>
        <p:spPr>
          <a:xfrm>
            <a:off x="3013506" y="3483703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13" name="Oval 12"/>
          <p:cNvSpPr/>
          <p:nvPr/>
        </p:nvSpPr>
        <p:spPr>
          <a:xfrm>
            <a:off x="10948617" y="3474795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6105048" y="-1535516"/>
            <a:ext cx="293668" cy="9639866"/>
          </a:xfrm>
          <a:prstGeom prst="rightBrace">
            <a:avLst>
              <a:gd name="adj1" fmla="val 2352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635774" y="3746116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209707" y="3762566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958973" y="4026199"/>
            <a:ext cx="182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Ziņas KIB par kavētiem parādiem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61247" y="3751633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158950" y="4055957"/>
            <a:ext cx="1826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Gada pārskats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0847948" y="3762147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9963038" y="4009047"/>
            <a:ext cx="182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Termiņš iesniegt jaunu gada pārskatu !!!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880762" y="3772574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03890" y="3474795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3773279" y="4026199"/>
            <a:ext cx="182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Jauna informācija par kavētiem parādiem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5268763" y="4026199"/>
            <a:ext cx="182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Maksātnespējas pieteikums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7524454" y="3772573"/>
            <a:ext cx="230327" cy="217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565064" y="4009047"/>
            <a:ext cx="182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lv-LV" altLang="lt-LT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Apstiprināta Maksātnespēja</a:t>
            </a:r>
            <a:endParaRPr lang="en-GB" altLang="lt-LT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39542" y="3474795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30" name="Oval 29"/>
          <p:cNvSpPr/>
          <p:nvPr/>
        </p:nvSpPr>
        <p:spPr>
          <a:xfrm>
            <a:off x="7662815" y="3483490"/>
            <a:ext cx="246395" cy="1957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205484" y="2249004"/>
            <a:ext cx="4092793" cy="113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mēneši</a:t>
            </a:r>
          </a:p>
        </p:txBody>
      </p:sp>
    </p:spTree>
    <p:extLst>
      <p:ext uri="{BB962C8B-B14F-4D97-AF65-F5344CB8AC3E}">
        <p14:creationId xmlns:p14="http://schemas.microsoft.com/office/powerpoint/2010/main" val="14662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24719</TotalTime>
  <Words>195</Words>
  <Application>Microsoft Office PowerPoint</Application>
  <PresentationFormat>Widescreen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Avenir</vt:lpstr>
      <vt:lpstr>Avenir Book</vt:lpstr>
      <vt:lpstr>Avenir Heavy</vt:lpstr>
      <vt:lpstr>Avenir Light</vt:lpstr>
      <vt:lpstr>Calibri</vt:lpstr>
      <vt:lpstr>Calibri Light</vt:lpstr>
      <vt:lpstr>Times New Roman</vt:lpstr>
      <vt:lpstr>Office Theme</vt:lpstr>
      <vt:lpstr>KREDĪTINFORMĀCIJS  BIROJS «Kā uzticēties klientam?» </vt:lpstr>
      <vt:lpstr>Kredītinformācijas birojs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KREDĪTINFORMĀCIJAS BIROJS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Klientu dzīves cikls</dc:title>
  <dc:creator>Intars Mikelsons</dc:creator>
  <cp:lastModifiedBy>Intars Mikelsons</cp:lastModifiedBy>
  <cp:revision>235</cp:revision>
  <cp:lastPrinted>2016-05-25T06:51:41Z</cp:lastPrinted>
  <dcterms:created xsi:type="dcterms:W3CDTF">2014-10-30T08:29:11Z</dcterms:created>
  <dcterms:modified xsi:type="dcterms:W3CDTF">2019-01-18T13:52:04Z</dcterms:modified>
</cp:coreProperties>
</file>